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8" r:id="rId11"/>
    <p:sldId id="266" r:id="rId12"/>
    <p:sldId id="267" r:id="rId13"/>
  </p:sldIdLst>
  <p:sldSz cx="18288000" cy="10287000"/>
  <p:notesSz cx="6858000" cy="9144000"/>
  <p:embeddedFontLst>
    <p:embeddedFont>
      <p:font typeface="League Spartan" panose="020B0604020202020204" charset="0"/>
      <p:regular r:id="rId15"/>
    </p:embeddedFont>
    <p:embeddedFont>
      <p:font typeface="Open Sans" panose="020B0606030504020204" pitchFamily="34" charset="0"/>
      <p:regular r:id="rId16"/>
      <p:bold r:id="rId17"/>
      <p:italic r:id="rId18"/>
      <p:boldItalic r:id="rId19"/>
    </p:embeddedFont>
    <p:embeddedFont>
      <p:font typeface="Open Sans Bold" panose="020B0806030504020204" charset="0"/>
      <p:regular r:id="rId20"/>
    </p:embeddedFont>
    <p:embeddedFont>
      <p:font typeface="Open Sans Bold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7087" autoAdjust="0"/>
  </p:normalViewPr>
  <p:slideViewPr>
    <p:cSldViewPr>
      <p:cViewPr varScale="1">
        <p:scale>
          <a:sx n="29" d="100"/>
          <a:sy n="29" d="100"/>
        </p:scale>
        <p:origin x="154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ezzo, Heidi" userId="0e16236b-3f83-4554-b69f-2262b438f9b7" providerId="ADAL" clId="{92BA884B-000E-40F7-BCD8-9D3A9C6EC8A2}"/>
    <pc:docChg chg="modSld">
      <pc:chgData name="Riezzo, Heidi" userId="0e16236b-3f83-4554-b69f-2262b438f9b7" providerId="ADAL" clId="{92BA884B-000E-40F7-BCD8-9D3A9C6EC8A2}" dt="2024-09-04T08:53:47.918" v="6" actId="20577"/>
      <pc:docMkLst>
        <pc:docMk/>
      </pc:docMkLst>
      <pc:sldChg chg="modNotesTx">
        <pc:chgData name="Riezzo, Heidi" userId="0e16236b-3f83-4554-b69f-2262b438f9b7" providerId="ADAL" clId="{92BA884B-000E-40F7-BCD8-9D3A9C6EC8A2}" dt="2024-09-04T08:52:28.870" v="0" actId="6549"/>
        <pc:sldMkLst>
          <pc:docMk/>
          <pc:sldMk cId="0" sldId="257"/>
        </pc:sldMkLst>
      </pc:sldChg>
      <pc:sldChg chg="modNotesTx">
        <pc:chgData name="Riezzo, Heidi" userId="0e16236b-3f83-4554-b69f-2262b438f9b7" providerId="ADAL" clId="{92BA884B-000E-40F7-BCD8-9D3A9C6EC8A2}" dt="2024-09-04T08:52:50.465" v="1" actId="6549"/>
        <pc:sldMkLst>
          <pc:docMk/>
          <pc:sldMk cId="0" sldId="258"/>
        </pc:sldMkLst>
      </pc:sldChg>
      <pc:sldChg chg="modNotesTx">
        <pc:chgData name="Riezzo, Heidi" userId="0e16236b-3f83-4554-b69f-2262b438f9b7" providerId="ADAL" clId="{92BA884B-000E-40F7-BCD8-9D3A9C6EC8A2}" dt="2024-09-04T08:53:04.211" v="2" actId="6549"/>
        <pc:sldMkLst>
          <pc:docMk/>
          <pc:sldMk cId="0" sldId="259"/>
        </pc:sldMkLst>
      </pc:sldChg>
      <pc:sldChg chg="modNotesTx">
        <pc:chgData name="Riezzo, Heidi" userId="0e16236b-3f83-4554-b69f-2262b438f9b7" providerId="ADAL" clId="{92BA884B-000E-40F7-BCD8-9D3A9C6EC8A2}" dt="2024-09-04T08:53:23.222" v="3" actId="6549"/>
        <pc:sldMkLst>
          <pc:docMk/>
          <pc:sldMk cId="0" sldId="261"/>
        </pc:sldMkLst>
      </pc:sldChg>
      <pc:sldChg chg="modNotesTx">
        <pc:chgData name="Riezzo, Heidi" userId="0e16236b-3f83-4554-b69f-2262b438f9b7" providerId="ADAL" clId="{92BA884B-000E-40F7-BCD8-9D3A9C6EC8A2}" dt="2024-09-04T08:53:37.587" v="4" actId="6549"/>
        <pc:sldMkLst>
          <pc:docMk/>
          <pc:sldMk cId="0" sldId="262"/>
        </pc:sldMkLst>
      </pc:sldChg>
      <pc:sldChg chg="modNotesTx">
        <pc:chgData name="Riezzo, Heidi" userId="0e16236b-3f83-4554-b69f-2262b438f9b7" providerId="ADAL" clId="{92BA884B-000E-40F7-BCD8-9D3A9C6EC8A2}" dt="2024-09-04T08:53:47.918" v="6" actId="20577"/>
        <pc:sldMkLst>
          <pc:docMk/>
          <pc:sldMk cId="0"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sz="1200" dirty="0">
                <a:solidFill>
                  <a:srgbClr val="012495"/>
                </a:solidFill>
                <a:latin typeface="League Spartan" panose="020B0604020202020204" charset="0"/>
                <a:ea typeface="League Spartan"/>
                <a:cs typeface="League Spartan"/>
                <a:sym typeface="League Spartan"/>
              </a:rPr>
              <a:t>My advice would be to prepare for these changes by seeking advice and understanding how your individual business and circumstances will be affected – because it will be affected. Many smaller companies feel they don’t need HR advice  and support because they can keep on top of the requirements themselves.  However, they also find that as soon as an issue arises, they wish they had sought or taken advice and consultation to be risk free, compliant and less vulnerable.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12495"/>
              </a:solidFill>
              <a:latin typeface="League Spartan" panose="020B0604020202020204" charset="0"/>
              <a:ea typeface="League Spartan"/>
              <a:cs typeface="League Spartan"/>
              <a:sym typeface="League Spart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12495"/>
                </a:solidFill>
                <a:latin typeface="League Spartan" panose="020B0604020202020204" charset="0"/>
                <a:ea typeface="League Spartan"/>
                <a:cs typeface="League Spartan"/>
                <a:sym typeface="League Spartan"/>
              </a:rPr>
              <a:t>The </a:t>
            </a:r>
            <a:r>
              <a:rPr lang="en-US" sz="1200" dirty="0" err="1">
                <a:solidFill>
                  <a:srgbClr val="012495"/>
                </a:solidFill>
                <a:latin typeface="League Spartan" panose="020B0604020202020204" charset="0"/>
                <a:ea typeface="League Spartan"/>
                <a:cs typeface="League Spartan"/>
                <a:sym typeface="League Spartan"/>
              </a:rPr>
              <a:t>labour</a:t>
            </a:r>
            <a:r>
              <a:rPr lang="en-US" sz="1200" dirty="0">
                <a:solidFill>
                  <a:srgbClr val="012495"/>
                </a:solidFill>
                <a:latin typeface="League Spartan" panose="020B0604020202020204" charset="0"/>
                <a:ea typeface="League Spartan"/>
                <a:cs typeface="League Spartan"/>
                <a:sym typeface="League Spartan"/>
              </a:rPr>
              <a:t> government’s new deal to make work pay is all about protecting the employee, remember and the onus will rest even more heavy upon employers to have watertight policy and procedures in place.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5865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10</a:t>
            </a:r>
          </a:p>
          <a:p>
            <a:r>
              <a:rPr lang="en-US" dirty="0"/>
              <a:t>Oh and in case you thought that was enough to be going on with… we have a couple of up coming legally enforceable regulations – courtesy of the outgoing Government!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endParaRPr lang="en-US" dirty="0"/>
          </a:p>
          <a:p>
            <a:endParaRPr lang="en-US" dirty="0"/>
          </a:p>
          <a:p>
            <a:r>
              <a:rPr lang="en-US" dirty="0"/>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First off, I’m just going to explain a little about me, for those who don’t know me. </a:t>
            </a:r>
          </a:p>
          <a:p>
            <a:endParaRPr lang="en-US" dirty="0"/>
          </a:p>
          <a:p>
            <a:r>
              <a:rPr lang="en-US" dirty="0"/>
              <a:t>In a nutshell, I am the founder of Synchrony HR – a HR consulting service for micro and small businesses across the Exeter and mid devon area and more broadly the south west. </a:t>
            </a:r>
          </a:p>
          <a:p>
            <a:endParaRPr lang="en-US" dirty="0"/>
          </a:p>
          <a:p>
            <a:r>
              <a:rPr lang="en-US" dirty="0"/>
              <a:t> </a:t>
            </a:r>
          </a:p>
          <a:p>
            <a:r>
              <a:rPr lang="en-US" dirty="0"/>
              <a:t>I can work with </a:t>
            </a:r>
            <a:r>
              <a:rPr lang="en-US" dirty="0" err="1"/>
              <a:t>organisations</a:t>
            </a:r>
            <a:r>
              <a:rPr lang="en-US" dirty="0"/>
              <a:t> to provide HR solutions and services, such as recruitment management  - or implementing a HR Information Software system or developing an area of HR strategy that will help businesses to recruit, engage and retain- essentially I am a recruitment, onboarding, engagement and retention specialist and all about the employee experience.</a:t>
            </a:r>
          </a:p>
          <a:p>
            <a:endParaRPr lang="en-US" dirty="0"/>
          </a:p>
          <a:p>
            <a:r>
              <a:rPr lang="en-US" dirty="0"/>
              <a:t>I am CIPD associate so work closely with them to ensure my knowledge and support offered is up to date and trustworthy.</a:t>
            </a:r>
          </a:p>
          <a:p>
            <a:r>
              <a:rPr lang="en-US" dirty="0"/>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a:t>
            </a:r>
            <a:r>
              <a:rPr lang="en-US" dirty="0" err="1"/>
              <a:t>Labour’s</a:t>
            </a:r>
            <a:r>
              <a:rPr lang="en-US" dirty="0"/>
              <a:t> New Deal for working people – what does it mean and more specifically, what does it mean to us as business owners and employers?</a:t>
            </a:r>
          </a:p>
          <a:p>
            <a:r>
              <a:rPr lang="en-US" dirty="0"/>
              <a:t>100 days takes to around the end of November – by which time we will need to be ready!</a:t>
            </a:r>
          </a:p>
          <a:p>
            <a:endParaRPr lang="en-US" dirty="0"/>
          </a:p>
          <a:p>
            <a:r>
              <a:rPr lang="en-US" dirty="0"/>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Government's proposed changes are expected to significantly impact businesses by introducing employee-centric reforms. </a:t>
            </a:r>
          </a:p>
          <a:p>
            <a:endParaRPr lang="en-US" dirty="0"/>
          </a:p>
          <a:p>
            <a:r>
              <a:rPr lang="en-US" dirty="0"/>
              <a:t>Essentially, the statement previously, means the onus is on employers to  include enhanced job security, fairer wages, and better working conditions for employees, while also imposing new regulatory and administrative responsibilities on employers. </a:t>
            </a:r>
          </a:p>
          <a:p>
            <a:r>
              <a:rPr lang="en-US" dirty="0"/>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endParaRPr lang="en-US" dirty="0"/>
          </a:p>
          <a:p>
            <a:r>
              <a:rPr lang="en-US" dirty="0"/>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so a lot to consider here but there’s also a disclaimer from me in that this is not everything! I’ve just picked out  the biggies </a:t>
            </a:r>
          </a:p>
          <a:p>
            <a:endParaRPr lang="en-US" dirty="0"/>
          </a:p>
          <a:p>
            <a:endParaRPr lang="en-US" dirty="0"/>
          </a:p>
          <a:p>
            <a:r>
              <a:rPr lang="en-US" dirty="0"/>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386080" lvl="1" indent="-193040" algn="l">
              <a:lnSpc>
                <a:spcPts val="3840"/>
              </a:lnSpc>
              <a:buFont typeface="Arial"/>
              <a:buChar char="•"/>
            </a:pPr>
            <a:r>
              <a:rPr lang="en-US" dirty="0"/>
              <a:t>What does this mean for all of you? What is the impact of all of this</a:t>
            </a:r>
            <a:r>
              <a:rPr lang="en-US"/>
              <a:t>? </a:t>
            </a:r>
            <a:endParaRPr lang="en-US" dirty="0"/>
          </a:p>
          <a:p>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Employers will be required to offer more transparent terms and conditions, making it easier for employees to understand their rights and obligations. </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Employers will be mandated to implement stricter measures to prevent discrimination based on race, gender, age, disability, or sexual orientation. – the onus is going to be on you, should an claims arise. </a:t>
            </a:r>
            <a:endParaRPr lang="en-US"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Measures are also likely to include mandatory diversity training, regular audits of hiring practices, and the establishment of clear reporting mechanisms for discrimination complaints, for example. </a:t>
            </a:r>
            <a:endParaRPr lang="en-US" dirty="0"/>
          </a:p>
          <a:p>
            <a:endParaRPr lang="en-US" dirty="0"/>
          </a:p>
          <a:p>
            <a:endParaRPr lang="en-US" dirty="0"/>
          </a:p>
          <a:p>
            <a:r>
              <a:rPr lang="en-US" dirty="0"/>
              <a:t>Businesses are advised to prepare for these changes by staying up to date and understanding how they will be affected </a:t>
            </a:r>
          </a:p>
          <a:p>
            <a:endPar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t>You could Begin by reviewing the proposed changes and assessing how they might impact your business operations and HR practices.</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Being proactive  -for example,  Invest in training programs to educate managers and employees about the new regulations and their implications so you don’t get caught out</a:t>
            </a:r>
          </a:p>
          <a:p>
            <a:endParaRPr lang="en-US" dirty="0"/>
          </a:p>
          <a:p>
            <a:endParaRPr lang="en-US" dirty="0"/>
          </a:p>
          <a:p>
            <a:endParaRPr lang="en-US" dirty="0"/>
          </a:p>
          <a:p>
            <a:endParaRPr lang="en-US" dirty="0"/>
          </a:p>
          <a:p>
            <a:endParaRPr lang="en-US" dirty="0"/>
          </a:p>
          <a:p>
            <a:r>
              <a:rPr lang="en-US" dirty="0"/>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Some of the things a company ought to be doing is getting ready –  review your current handbook and policies and assess where things will need to be amended. Are they adequate and compliant  – where will </a:t>
            </a:r>
            <a:r>
              <a:rPr lang="en-US" dirty="0" err="1"/>
              <a:t>upates</a:t>
            </a:r>
            <a:r>
              <a:rPr lang="en-US" dirty="0"/>
              <a:t> be required and who will implement this/</a:t>
            </a:r>
          </a:p>
          <a:p>
            <a:r>
              <a:rPr lang="en-US" dirty="0"/>
              <a:t>Make sure managers are up to date and aware – offer training</a:t>
            </a:r>
          </a:p>
          <a:p>
            <a:endParaRPr lang="en-US" dirty="0"/>
          </a:p>
          <a:p>
            <a:r>
              <a:rPr lang="en-US" dirty="0"/>
              <a:t>Assess current data – is it available, do you keep accurate up to date documentation and records? </a:t>
            </a:r>
          </a:p>
          <a:p>
            <a:r>
              <a:rPr lang="en-US" dirty="0"/>
              <a:t> </a:t>
            </a:r>
          </a:p>
          <a:p>
            <a:endParaRPr lang="en-US" dirty="0"/>
          </a:p>
          <a:p>
            <a:r>
              <a:rPr lang="en-US" dirty="0"/>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legislation.gov.uk/ukpga/2023/46/enacte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legislation.gov.uk/ukpga/2023/5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ynchronyhr.co.uk/" TargetMode="External"/><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mailto:info@synchronyhr.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249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l="-55932" r="-55932"/>
              </a:stretch>
            </a:blipFill>
          </p:spPr>
          <p:txBody>
            <a:bodyPr/>
            <a:lstStyle/>
            <a:p>
              <a:endParaRPr lang="en-US"/>
            </a:p>
          </p:txBody>
        </p:sp>
      </p:grpSp>
      <p:grpSp>
        <p:nvGrpSpPr>
          <p:cNvPr id="4" name="Group 4"/>
          <p:cNvGrpSpPr/>
          <p:nvPr/>
        </p:nvGrpSpPr>
        <p:grpSpPr>
          <a:xfrm>
            <a:off x="4262438" y="3614737"/>
            <a:ext cx="10294992" cy="48034"/>
            <a:chOff x="0" y="0"/>
            <a:chExt cx="13726656" cy="64045"/>
          </a:xfrm>
        </p:grpSpPr>
        <p:sp>
          <p:nvSpPr>
            <p:cNvPr id="5" name="Freeform 5"/>
            <p:cNvSpPr/>
            <p:nvPr/>
          </p:nvSpPr>
          <p:spPr>
            <a:xfrm>
              <a:off x="6350" y="0"/>
              <a:ext cx="13713968" cy="64008"/>
            </a:xfrm>
            <a:custGeom>
              <a:avLst/>
              <a:gdLst/>
              <a:ahLst/>
              <a:cxnLst/>
              <a:rect l="l" t="t" r="r" b="b"/>
              <a:pathLst>
                <a:path w="13713968" h="64008">
                  <a:moveTo>
                    <a:pt x="0" y="51308"/>
                  </a:moveTo>
                  <a:lnTo>
                    <a:pt x="13713968" y="0"/>
                  </a:lnTo>
                  <a:lnTo>
                    <a:pt x="13713968" y="12700"/>
                  </a:lnTo>
                  <a:lnTo>
                    <a:pt x="0" y="64008"/>
                  </a:lnTo>
                  <a:close/>
                </a:path>
              </a:pathLst>
            </a:custGeom>
            <a:solidFill>
              <a:srgbClr val="FFFFFF"/>
            </a:solidFill>
          </p:spPr>
          <p:txBody>
            <a:bodyPr/>
            <a:lstStyle/>
            <a:p>
              <a:endParaRPr lang="en-US"/>
            </a:p>
          </p:txBody>
        </p:sp>
      </p:grpSp>
      <p:sp>
        <p:nvSpPr>
          <p:cNvPr id="6" name="TextBox 6"/>
          <p:cNvSpPr txBox="1"/>
          <p:nvPr/>
        </p:nvSpPr>
        <p:spPr>
          <a:xfrm>
            <a:off x="850968" y="1164248"/>
            <a:ext cx="16408332" cy="2193314"/>
          </a:xfrm>
          <a:prstGeom prst="rect">
            <a:avLst/>
          </a:prstGeom>
        </p:spPr>
        <p:txBody>
          <a:bodyPr lIns="0" tIns="0" rIns="0" bIns="0" rtlCol="0" anchor="t">
            <a:spAutoFit/>
          </a:bodyPr>
          <a:lstStyle/>
          <a:p>
            <a:pPr algn="l">
              <a:lnSpc>
                <a:spcPts val="15250"/>
              </a:lnSpc>
            </a:pPr>
            <a:r>
              <a:rPr lang="en-US" sz="9600" spc="83">
                <a:solidFill>
                  <a:srgbClr val="FFFFFF"/>
                </a:solidFill>
                <a:latin typeface="League Spartan"/>
                <a:ea typeface="League Spartan"/>
                <a:cs typeface="League Spartan"/>
                <a:sym typeface="League Spartan"/>
              </a:rPr>
              <a:t>HR Update for Businesses</a:t>
            </a:r>
          </a:p>
        </p:txBody>
      </p:sp>
      <p:sp>
        <p:nvSpPr>
          <p:cNvPr id="7" name="TextBox 7"/>
          <p:cNvSpPr txBox="1"/>
          <p:nvPr/>
        </p:nvSpPr>
        <p:spPr>
          <a:xfrm>
            <a:off x="2606040" y="4758333"/>
            <a:ext cx="14142720" cy="971550"/>
          </a:xfrm>
          <a:prstGeom prst="rect">
            <a:avLst/>
          </a:prstGeom>
        </p:spPr>
        <p:txBody>
          <a:bodyPr lIns="0" tIns="0" rIns="0" bIns="0" rtlCol="0" anchor="t">
            <a:spAutoFit/>
          </a:bodyPr>
          <a:lstStyle/>
          <a:p>
            <a:pPr algn="l">
              <a:lnSpc>
                <a:spcPts val="3840"/>
              </a:lnSpc>
            </a:pPr>
            <a:r>
              <a:rPr lang="en-US" sz="3200" b="1" spc="843" dirty="0">
                <a:solidFill>
                  <a:schemeClr val="tx2"/>
                </a:solidFill>
                <a:latin typeface="Open Sans Bold"/>
                <a:ea typeface="Open Sans Bold"/>
                <a:cs typeface="Open Sans Bold"/>
                <a:sym typeface="Open Sans Bold"/>
              </a:rPr>
              <a:t>LABOUR’S NEW DEAL FOR WORKING PEOPLE</a:t>
            </a:r>
            <a:r>
              <a:rPr lang="en-US" sz="3200" b="1" spc="843" dirty="0">
                <a:solidFill>
                  <a:srgbClr val="40CAD8"/>
                </a:solidFill>
                <a:latin typeface="Open Sans Bold"/>
                <a:ea typeface="Open Sans Bold"/>
                <a:cs typeface="Open Sans Bold"/>
                <a:sym typeface="Open Sans Bold"/>
              </a:rPr>
              <a:t>’</a:t>
            </a:r>
          </a:p>
          <a:p>
            <a:pPr algn="l">
              <a:lnSpc>
                <a:spcPts val="3840"/>
              </a:lnSpc>
            </a:pPr>
            <a:endParaRPr lang="en-US" sz="3200" b="1" spc="843" dirty="0">
              <a:solidFill>
                <a:srgbClr val="40CAD8"/>
              </a:solidFill>
              <a:latin typeface="Open Sans Bold"/>
              <a:ea typeface="Open Sans Bold"/>
              <a:cs typeface="Open Sans Bold"/>
              <a:sym typeface="Open Sans Bold"/>
            </a:endParaRPr>
          </a:p>
        </p:txBody>
      </p:sp>
      <p:sp>
        <p:nvSpPr>
          <p:cNvPr id="8" name="Freeform 8"/>
          <p:cNvSpPr/>
          <p:nvPr/>
        </p:nvSpPr>
        <p:spPr>
          <a:xfrm>
            <a:off x="10134600" y="6304020"/>
            <a:ext cx="9314832" cy="7285416"/>
          </a:xfrm>
          <a:custGeom>
            <a:avLst/>
            <a:gdLst/>
            <a:ahLst/>
            <a:cxnLst/>
            <a:rect l="l" t="t" r="r" b="b"/>
            <a:pathLst>
              <a:path w="9314832" h="7285416">
                <a:moveTo>
                  <a:pt x="0" y="0"/>
                </a:moveTo>
                <a:lnTo>
                  <a:pt x="9314832" y="0"/>
                </a:lnTo>
                <a:lnTo>
                  <a:pt x="9314832" y="7285416"/>
                </a:lnTo>
                <a:lnTo>
                  <a:pt x="0" y="7285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3685674" y="5849372"/>
            <a:ext cx="11811000" cy="1423319"/>
          </a:xfrm>
          <a:prstGeom prst="rect">
            <a:avLst/>
          </a:prstGeom>
        </p:spPr>
        <p:txBody>
          <a:bodyPr lIns="0" tIns="0" rIns="0" bIns="0" rtlCol="0" anchor="t">
            <a:spAutoFit/>
          </a:bodyPr>
          <a:lstStyle/>
          <a:p>
            <a:pPr algn="l">
              <a:lnSpc>
                <a:spcPts val="5200"/>
              </a:lnSpc>
            </a:pPr>
            <a:r>
              <a:rPr lang="en-US" sz="3200" b="1" spc="843">
                <a:solidFill>
                  <a:srgbClr val="FFFFFF"/>
                </a:solidFill>
                <a:latin typeface="Open Sans Bold"/>
                <a:ea typeface="Open Sans Bold"/>
                <a:cs typeface="Open Sans Bold"/>
                <a:sym typeface="Open Sans Bold"/>
              </a:rPr>
              <a:t>MID DEVON NETWORK 04 Sept 2024</a:t>
            </a:r>
          </a:p>
          <a:p>
            <a:pPr algn="l">
              <a:lnSpc>
                <a:spcPts val="5200"/>
              </a:lnSpc>
            </a:pPr>
            <a:endParaRPr lang="en-US" sz="3200" b="1" spc="843">
              <a:solidFill>
                <a:srgbClr val="FFFFFF"/>
              </a:solidFill>
              <a:latin typeface="Open Sans Bold"/>
              <a:ea typeface="Open Sans Bold"/>
              <a:cs typeface="Open Sans Bold"/>
              <a:sym typeface="Open Sans Bold"/>
            </a:endParaRPr>
          </a:p>
        </p:txBody>
      </p:sp>
      <p:sp>
        <p:nvSpPr>
          <p:cNvPr id="10" name="TextBox 10"/>
          <p:cNvSpPr txBox="1"/>
          <p:nvPr/>
        </p:nvSpPr>
        <p:spPr>
          <a:xfrm>
            <a:off x="1031274" y="8456295"/>
            <a:ext cx="5354286" cy="1210747"/>
          </a:xfrm>
          <a:prstGeom prst="rect">
            <a:avLst/>
          </a:prstGeom>
        </p:spPr>
        <p:txBody>
          <a:bodyPr lIns="0" tIns="0" rIns="0" bIns="0" rtlCol="0" anchor="t">
            <a:spAutoFit/>
          </a:bodyPr>
          <a:lstStyle/>
          <a:p>
            <a:pPr algn="l">
              <a:lnSpc>
                <a:spcPts val="2400"/>
              </a:lnSpc>
            </a:pPr>
            <a:r>
              <a:rPr lang="en-US" sz="2000">
                <a:solidFill>
                  <a:srgbClr val="FFFFFF"/>
                </a:solidFill>
                <a:latin typeface="League Spartan"/>
                <a:ea typeface="League Spartan"/>
                <a:cs typeface="League Spartan"/>
                <a:sym typeface="League Spartan"/>
              </a:rPr>
              <a:t>Prepared and presented by Heidi Riezzo</a:t>
            </a:r>
          </a:p>
          <a:p>
            <a:pPr algn="l">
              <a:lnSpc>
                <a:spcPts val="2400"/>
              </a:lnSpc>
            </a:pPr>
            <a:r>
              <a:rPr lang="en-US" sz="2000">
                <a:solidFill>
                  <a:srgbClr val="FFFFFF"/>
                </a:solidFill>
                <a:latin typeface="League Spartan"/>
                <a:ea typeface="League Spartan"/>
                <a:cs typeface="League Spartan"/>
                <a:sym typeface="League Spartan"/>
              </a:rPr>
              <a:t>Synchrony HR Consulting</a:t>
            </a:r>
          </a:p>
          <a:p>
            <a:pPr algn="l">
              <a:lnSpc>
                <a:spcPts val="2400"/>
              </a:lnSpc>
            </a:pPr>
            <a:r>
              <a:rPr lang="en-US" sz="2000">
                <a:solidFill>
                  <a:srgbClr val="FFFFFF"/>
                </a:solidFill>
                <a:latin typeface="League Spartan"/>
                <a:ea typeface="League Spartan"/>
                <a:cs typeface="League Spartan"/>
                <a:sym typeface="League Spartan"/>
              </a:rPr>
              <a:t>info@synchronyhr.co.uk</a:t>
            </a:r>
          </a:p>
          <a:p>
            <a:pPr algn="l">
              <a:lnSpc>
                <a:spcPts val="2400"/>
              </a:lnSpc>
            </a:pPr>
            <a:endParaRPr lang="en-US" sz="2000">
              <a:solidFill>
                <a:srgbClr val="FFFFFF"/>
              </a:solidFill>
              <a:latin typeface="League Spartan"/>
              <a:ea typeface="League Spartan"/>
              <a:cs typeface="League Spartan"/>
              <a:sym typeface="League Spartan"/>
            </a:endParaRPr>
          </a:p>
        </p:txBody>
      </p:sp>
      <p:grpSp>
        <p:nvGrpSpPr>
          <p:cNvPr id="11" name="Group 11"/>
          <p:cNvGrpSpPr/>
          <p:nvPr/>
        </p:nvGrpSpPr>
        <p:grpSpPr>
          <a:xfrm>
            <a:off x="12985786" y="7748931"/>
            <a:ext cx="4102300" cy="2197797"/>
            <a:chOff x="0" y="0"/>
            <a:chExt cx="5469733" cy="2930396"/>
          </a:xfrm>
        </p:grpSpPr>
        <p:sp>
          <p:nvSpPr>
            <p:cNvPr id="12" name="Freeform 12"/>
            <p:cNvSpPr/>
            <p:nvPr/>
          </p:nvSpPr>
          <p:spPr>
            <a:xfrm>
              <a:off x="0" y="0"/>
              <a:ext cx="5469763" cy="2930398"/>
            </a:xfrm>
            <a:custGeom>
              <a:avLst/>
              <a:gdLst/>
              <a:ahLst/>
              <a:cxnLst/>
              <a:rect l="l" t="t" r="r" b="b"/>
              <a:pathLst>
                <a:path w="5469763" h="2930398">
                  <a:moveTo>
                    <a:pt x="0" y="0"/>
                  </a:moveTo>
                  <a:lnTo>
                    <a:pt x="5469763" y="0"/>
                  </a:lnTo>
                  <a:lnTo>
                    <a:pt x="5469763" y="2930398"/>
                  </a:lnTo>
                  <a:lnTo>
                    <a:pt x="0" y="2930398"/>
                  </a:lnTo>
                  <a:lnTo>
                    <a:pt x="0" y="0"/>
                  </a:lnTo>
                  <a:close/>
                </a:path>
              </a:pathLst>
            </a:custGeom>
            <a:blipFill>
              <a:blip r:embed="rId6"/>
              <a:stretch>
                <a:fillRect t="-53" b="-53"/>
              </a:stretch>
            </a:blipFill>
          </p:spPr>
          <p:txBody>
            <a:bodyPr/>
            <a:lstStyle/>
            <a:p>
              <a:endParaRPr lang="en-US"/>
            </a:p>
          </p:txBody>
        </p:sp>
      </p:grpSp>
      <p:sp>
        <p:nvSpPr>
          <p:cNvPr id="13" name="Freeform 13"/>
          <p:cNvSpPr/>
          <p:nvPr/>
        </p:nvSpPr>
        <p:spPr>
          <a:xfrm>
            <a:off x="8600598" y="8121977"/>
            <a:ext cx="1733501" cy="1592747"/>
          </a:xfrm>
          <a:custGeom>
            <a:avLst/>
            <a:gdLst/>
            <a:ahLst/>
            <a:cxnLst/>
            <a:rect l="l" t="t" r="r" b="b"/>
            <a:pathLst>
              <a:path w="1733501" h="1592747">
                <a:moveTo>
                  <a:pt x="0" y="0"/>
                </a:moveTo>
                <a:lnTo>
                  <a:pt x="1733502" y="0"/>
                </a:lnTo>
                <a:lnTo>
                  <a:pt x="1733502" y="1592747"/>
                </a:lnTo>
                <a:lnTo>
                  <a:pt x="0" y="15927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10600" y="-238125"/>
            <a:ext cx="10143894" cy="10763250"/>
            <a:chOff x="0" y="0"/>
            <a:chExt cx="13258800" cy="14351000"/>
          </a:xfrm>
        </p:grpSpPr>
        <p:sp>
          <p:nvSpPr>
            <p:cNvPr id="3" name="Freeform 3"/>
            <p:cNvSpPr/>
            <p:nvPr/>
          </p:nvSpPr>
          <p:spPr>
            <a:xfrm>
              <a:off x="0" y="0"/>
              <a:ext cx="13258800" cy="14351000"/>
            </a:xfrm>
            <a:custGeom>
              <a:avLst/>
              <a:gdLst/>
              <a:ahLst/>
              <a:cxnLst/>
              <a:rect l="l" t="t" r="r" b="b"/>
              <a:pathLst>
                <a:path w="13258800" h="14351000">
                  <a:moveTo>
                    <a:pt x="0" y="0"/>
                  </a:moveTo>
                  <a:lnTo>
                    <a:pt x="13258800" y="0"/>
                  </a:lnTo>
                  <a:lnTo>
                    <a:pt x="13258800" y="14351000"/>
                  </a:lnTo>
                  <a:lnTo>
                    <a:pt x="0" y="14351000"/>
                  </a:lnTo>
                  <a:lnTo>
                    <a:pt x="0" y="0"/>
                  </a:lnTo>
                  <a:close/>
                </a:path>
              </a:pathLst>
            </a:custGeom>
            <a:blipFill>
              <a:blip r:embed="rId3">
                <a:alphaModFix amt="20000"/>
              </a:blip>
              <a:stretch>
                <a:fillRect l="-4118" r="-4118"/>
              </a:stretch>
            </a:blipFill>
          </p:spPr>
          <p:txBody>
            <a:bodyPr/>
            <a:lstStyle/>
            <a:p>
              <a:endParaRPr lang="en-US"/>
            </a:p>
          </p:txBody>
        </p:sp>
      </p:grpSp>
      <p:grpSp>
        <p:nvGrpSpPr>
          <p:cNvPr id="4" name="Group 4"/>
          <p:cNvGrpSpPr/>
          <p:nvPr/>
        </p:nvGrpSpPr>
        <p:grpSpPr>
          <a:xfrm>
            <a:off x="9329738" y="1432914"/>
            <a:ext cx="7934325" cy="31060"/>
            <a:chOff x="0" y="0"/>
            <a:chExt cx="10579100" cy="41413"/>
          </a:xfrm>
        </p:grpSpPr>
        <p:sp>
          <p:nvSpPr>
            <p:cNvPr id="5" name="Freeform 5"/>
            <p:cNvSpPr/>
            <p:nvPr/>
          </p:nvSpPr>
          <p:spPr>
            <a:xfrm>
              <a:off x="6350" y="0"/>
              <a:ext cx="10566400" cy="41402"/>
            </a:xfrm>
            <a:custGeom>
              <a:avLst/>
              <a:gdLst/>
              <a:ahLst/>
              <a:cxnLst/>
              <a:rect l="l" t="t" r="r" b="b"/>
              <a:pathLst>
                <a:path w="10566400" h="41402">
                  <a:moveTo>
                    <a:pt x="0" y="28702"/>
                  </a:moveTo>
                  <a:lnTo>
                    <a:pt x="10566400" y="0"/>
                  </a:lnTo>
                  <a:lnTo>
                    <a:pt x="10566400" y="12700"/>
                  </a:lnTo>
                  <a:lnTo>
                    <a:pt x="0" y="41402"/>
                  </a:lnTo>
                  <a:close/>
                </a:path>
              </a:pathLst>
            </a:custGeom>
            <a:solidFill>
              <a:srgbClr val="012495"/>
            </a:solidFill>
          </p:spPr>
          <p:txBody>
            <a:bodyPr/>
            <a:lstStyle/>
            <a:p>
              <a:endParaRPr lang="en-US"/>
            </a:p>
          </p:txBody>
        </p:sp>
      </p:grpSp>
      <p:sp>
        <p:nvSpPr>
          <p:cNvPr id="6" name="TextBox 6"/>
          <p:cNvSpPr txBox="1"/>
          <p:nvPr/>
        </p:nvSpPr>
        <p:spPr>
          <a:xfrm>
            <a:off x="9419314" y="765986"/>
            <a:ext cx="9532620" cy="625971"/>
          </a:xfrm>
          <a:prstGeom prst="rect">
            <a:avLst/>
          </a:prstGeom>
        </p:spPr>
        <p:txBody>
          <a:bodyPr lIns="0" tIns="0" rIns="0" bIns="0" rtlCol="0" anchor="t">
            <a:spAutoFit/>
          </a:bodyPr>
          <a:lstStyle/>
          <a:p>
            <a:pPr algn="l">
              <a:lnSpc>
                <a:spcPts val="4800"/>
              </a:lnSpc>
            </a:pPr>
            <a:r>
              <a:rPr lang="en-US" sz="4000" b="1" spc="843" dirty="0">
                <a:solidFill>
                  <a:srgbClr val="012495"/>
                </a:solidFill>
                <a:latin typeface="Open Sans Bold"/>
                <a:ea typeface="Open Sans Bold"/>
                <a:cs typeface="Open Sans Bold"/>
                <a:sym typeface="Open Sans Bold"/>
              </a:rPr>
              <a:t>HOW I CAN HELP YOU!</a:t>
            </a:r>
          </a:p>
        </p:txBody>
      </p:sp>
      <p:sp>
        <p:nvSpPr>
          <p:cNvPr id="8" name="TextBox 7">
            <a:extLst>
              <a:ext uri="{FF2B5EF4-FFF2-40B4-BE49-F238E27FC236}">
                <a16:creationId xmlns:a16="http://schemas.microsoft.com/office/drawing/2014/main" id="{8F94E7FA-0D0A-63EF-6F77-705751711F30}"/>
              </a:ext>
            </a:extLst>
          </p:cNvPr>
          <p:cNvSpPr txBox="1"/>
          <p:nvPr/>
        </p:nvSpPr>
        <p:spPr>
          <a:xfrm>
            <a:off x="304800" y="1779923"/>
            <a:ext cx="17748803" cy="9378145"/>
          </a:xfrm>
          <a:prstGeom prst="rect">
            <a:avLst/>
          </a:prstGeom>
          <a:noFill/>
        </p:spPr>
        <p:txBody>
          <a:bodyPr wrap="square" rtlCol="0">
            <a:spAutoFit/>
          </a:bodyPr>
          <a:lstStyle/>
          <a:p>
            <a:pPr>
              <a:lnSpc>
                <a:spcPct val="115000"/>
              </a:lnSpc>
              <a:spcAft>
                <a:spcPts val="800"/>
              </a:spcAft>
            </a:pPr>
            <a:r>
              <a:rPr lang="en-US" sz="3200" dirty="0">
                <a:solidFill>
                  <a:srgbClr val="012495"/>
                </a:solidFill>
                <a:latin typeface="League Spartan" panose="020B0604020202020204" charset="0"/>
              </a:rPr>
              <a:t>An external consultant like me can guide you through the changes, because whether you employ 1 person, or have hundreds of employees, your business WILL BE affected. </a:t>
            </a:r>
            <a:br>
              <a:rPr lang="en-US" sz="3200" dirty="0">
                <a:solidFill>
                  <a:srgbClr val="012495"/>
                </a:solidFill>
                <a:latin typeface="League Spartan" panose="020B0604020202020204" charset="0"/>
              </a:rPr>
            </a:br>
            <a:br>
              <a:rPr lang="en-US" sz="3200" dirty="0">
                <a:solidFill>
                  <a:srgbClr val="012495"/>
                </a:solidFill>
                <a:latin typeface="League Spartan" panose="020B0604020202020204" charset="0"/>
              </a:rPr>
            </a:br>
            <a:r>
              <a:rPr lang="en-US" sz="3200" dirty="0">
                <a:solidFill>
                  <a:srgbClr val="012495"/>
                </a:solidFill>
                <a:latin typeface="League Spartan" panose="020B0604020202020204" charset="0"/>
                <a:ea typeface="Open Sans" panose="020B0606030504020204" pitchFamily="34" charset="0"/>
                <a:cs typeface="Open Sans" panose="020B0606030504020204" pitchFamily="34" charset="0"/>
              </a:rPr>
              <a:t>There are two ways I can help;</a:t>
            </a:r>
            <a:br>
              <a:rPr lang="en-US" sz="3200" dirty="0">
                <a:solidFill>
                  <a:srgbClr val="012495"/>
                </a:solidFill>
                <a:latin typeface="League Spartan" panose="020B0604020202020204" charset="0"/>
              </a:rPr>
            </a:br>
            <a:br>
              <a:rPr lang="en-US" sz="3200" dirty="0">
                <a:solidFill>
                  <a:srgbClr val="012495"/>
                </a:solidFill>
                <a:latin typeface="Open Sans" panose="020B0606030504020204" pitchFamily="34" charset="0"/>
                <a:ea typeface="Open Sans" panose="020B0606030504020204" pitchFamily="34" charset="0"/>
                <a:cs typeface="Open Sans" panose="020B0606030504020204" pitchFamily="34" charset="0"/>
              </a:rPr>
            </a:br>
            <a:r>
              <a:rPr lang="en-US" sz="3200" dirty="0">
                <a:solidFill>
                  <a:srgbClr val="012495"/>
                </a:solidFill>
                <a:latin typeface="Open Sans" panose="020B0606030504020204" pitchFamily="34" charset="0"/>
                <a:ea typeface="Open Sans" panose="020B0606030504020204" pitchFamily="34" charset="0"/>
                <a:cs typeface="Open Sans" panose="020B0606030504020204" pitchFamily="34" charset="0"/>
              </a:rPr>
              <a:t>➡️ The first is by sending you updates on the new laws as they’re happening. </a:t>
            </a:r>
            <a:br>
              <a:rPr lang="en-US" sz="3200" dirty="0">
                <a:solidFill>
                  <a:srgbClr val="012495"/>
                </a:solidFill>
                <a:latin typeface="League Spartan" panose="020B0604020202020204" charset="0"/>
              </a:rPr>
            </a:br>
            <a:r>
              <a:rPr lang="en-US" sz="3200" dirty="0">
                <a:solidFill>
                  <a:srgbClr val="012495"/>
                </a:solidFill>
                <a:latin typeface="League Spartan" panose="020B0604020202020204" charset="0"/>
              </a:rPr>
              <a:t>			</a:t>
            </a:r>
            <a:r>
              <a:rPr lang="en-US" sz="3200" dirty="0">
                <a:solidFill>
                  <a:srgbClr val="012495"/>
                </a:solidFill>
                <a:latin typeface="Open Sans" panose="020B0606030504020204" pitchFamily="34" charset="0"/>
                <a:ea typeface="Open Sans" panose="020B0606030504020204" pitchFamily="34" charset="0"/>
                <a:cs typeface="Open Sans" panose="020B0606030504020204" pitchFamily="34" charset="0"/>
              </a:rPr>
              <a:t>Let me know if you want adding to my comms list</a:t>
            </a:r>
            <a:br>
              <a:rPr lang="en-US" sz="3200" dirty="0">
                <a:solidFill>
                  <a:srgbClr val="012495"/>
                </a:solidFill>
                <a:latin typeface="League Spartan" panose="020B0604020202020204" charset="0"/>
              </a:rPr>
            </a:br>
            <a:br>
              <a:rPr lang="en-US" sz="3200" dirty="0">
                <a:solidFill>
                  <a:srgbClr val="012495"/>
                </a:solidFill>
                <a:latin typeface="League Spartan" panose="020B0604020202020204" charset="0"/>
              </a:rPr>
            </a:br>
            <a:r>
              <a:rPr lang="en-US" sz="3200" dirty="0">
                <a:solidFill>
                  <a:srgbClr val="012495"/>
                </a:solidFill>
                <a:latin typeface="League Spartan" panose="020B0604020202020204" charset="0"/>
              </a:rPr>
              <a:t>➡️ </a:t>
            </a:r>
            <a:r>
              <a:rPr lang="en-US" sz="3200" dirty="0">
                <a:solidFill>
                  <a:srgbClr val="012495"/>
                </a:solidFill>
                <a:latin typeface="Open Sans" panose="020B0606030504020204" pitchFamily="34" charset="0"/>
                <a:ea typeface="Open Sans" panose="020B0606030504020204" pitchFamily="34" charset="0"/>
                <a:cs typeface="Open Sans" panose="020B0606030504020204" pitchFamily="34" charset="0"/>
              </a:rPr>
              <a:t>And the second is by booking in a confidential chat to discuss what we can do to support your business.</a:t>
            </a:r>
            <a:br>
              <a:rPr lang="en-US" sz="3200" dirty="0">
                <a:solidFill>
                  <a:srgbClr val="012495"/>
                </a:solidFill>
                <a:latin typeface="League Spartan" panose="020B0604020202020204" charset="0"/>
              </a:rPr>
            </a:br>
            <a:r>
              <a:rPr lang="en-US" sz="3200" dirty="0">
                <a:solidFill>
                  <a:srgbClr val="012495"/>
                </a:solidFill>
                <a:latin typeface="League Spartan" panose="020B0604020202020204" charset="0"/>
              </a:rPr>
              <a:t>			</a:t>
            </a:r>
            <a:r>
              <a:rPr lang="en-US" sz="3200" dirty="0">
                <a:solidFill>
                  <a:srgbClr val="012495"/>
                </a:solidFill>
                <a:latin typeface="Open Sans" panose="020B0606030504020204" pitchFamily="34" charset="0"/>
                <a:ea typeface="Open Sans" panose="020B0606030504020204" pitchFamily="34" charset="0"/>
                <a:cs typeface="Open Sans" panose="020B0606030504020204" pitchFamily="34" charset="0"/>
              </a:rPr>
              <a:t>DM me and we can set up a call to talk through everything</a:t>
            </a:r>
            <a:r>
              <a:rPr lang="en-US" sz="3200" dirty="0">
                <a:solidFill>
                  <a:srgbClr val="012495"/>
                </a:solidFill>
                <a:latin typeface="League Spartan" panose="020B0604020202020204" charset="0"/>
              </a:rPr>
              <a:t>.</a:t>
            </a:r>
          </a:p>
          <a:p>
            <a:pPr>
              <a:lnSpc>
                <a:spcPct val="115000"/>
              </a:lnSpc>
              <a:spcAft>
                <a:spcPts val="800"/>
              </a:spcAft>
            </a:pPr>
            <a:r>
              <a:rPr lang="en-US" sz="2800" spc="18" dirty="0">
                <a:solidFill>
                  <a:srgbClr val="3FB1D9"/>
                </a:solidFill>
                <a:latin typeface="Open Sans" panose="020B0606030504020204" pitchFamily="34" charset="0"/>
                <a:ea typeface="Open Sans" panose="020B0606030504020204" pitchFamily="34" charset="0"/>
                <a:cs typeface="Open Sans" panose="020B0606030504020204" pitchFamily="34" charset="0"/>
                <a:sym typeface="League Spartan"/>
              </a:rPr>
              <a:t>#EmploymentLawChanges #LabourReforms #DayOneRights 	   		#WorkersRights #FlexibleWorking #ZeroHoursContracts 							#FireAndRehire #StatutorySickPay #EmploymentTribunals							#NationalLIvingWage </a:t>
            </a:r>
            <a:br>
              <a:rPr lang="en-US" sz="2800" dirty="0">
                <a:solidFill>
                  <a:srgbClr val="012495"/>
                </a:solidFill>
                <a:latin typeface="Open Sans" panose="020B0606030504020204" pitchFamily="34" charset="0"/>
                <a:ea typeface="Open Sans" panose="020B0606030504020204" pitchFamily="34" charset="0"/>
                <a:cs typeface="Open Sans" panose="020B0606030504020204" pitchFamily="34" charset="0"/>
              </a:rPr>
            </a:b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8645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2495"/>
        </a:solidFill>
        <a:effectLst/>
      </p:bgPr>
    </p:bg>
    <p:spTree>
      <p:nvGrpSpPr>
        <p:cNvPr id="1" name=""/>
        <p:cNvGrpSpPr/>
        <p:nvPr/>
      </p:nvGrpSpPr>
      <p:grpSpPr>
        <a:xfrm>
          <a:off x="0" y="0"/>
          <a:ext cx="0" cy="0"/>
          <a:chOff x="0" y="0"/>
          <a:chExt cx="0" cy="0"/>
        </a:xfrm>
      </p:grpSpPr>
      <p:sp>
        <p:nvSpPr>
          <p:cNvPr id="2" name="TextBox 2"/>
          <p:cNvSpPr txBox="1"/>
          <p:nvPr/>
        </p:nvSpPr>
        <p:spPr>
          <a:xfrm>
            <a:off x="838200" y="2056830"/>
            <a:ext cx="16466820" cy="8199681"/>
          </a:xfrm>
          <a:prstGeom prst="rect">
            <a:avLst/>
          </a:prstGeom>
        </p:spPr>
        <p:txBody>
          <a:bodyPr wrap="square" lIns="0" tIns="0" rIns="0" bIns="0" rtlCol="0" anchor="t">
            <a:spAutoFit/>
          </a:bodyPr>
          <a:lstStyle/>
          <a:p>
            <a:pPr algn="l">
              <a:lnSpc>
                <a:spcPts val="3863"/>
              </a:lnSpc>
            </a:pPr>
            <a:r>
              <a:rPr lang="en-US" sz="2800" b="1" dirty="0">
                <a:solidFill>
                  <a:srgbClr val="FFC000"/>
                </a:solidFill>
                <a:latin typeface="League Spartan"/>
                <a:ea typeface="League Spartan"/>
                <a:cs typeface="League Spartan"/>
                <a:sym typeface="League Spartan"/>
              </a:rPr>
              <a:t>18 July 2024 </a:t>
            </a:r>
            <a:r>
              <a:rPr lang="en-US" sz="2800" b="1" dirty="0">
                <a:solidFill>
                  <a:srgbClr val="FFFFFF"/>
                </a:solidFill>
                <a:latin typeface="League Spartan"/>
                <a:ea typeface="League Spartan"/>
                <a:cs typeface="League Spartan"/>
                <a:sym typeface="League Spartan"/>
              </a:rPr>
              <a:t>– </a:t>
            </a:r>
            <a:r>
              <a:rPr lang="en-US" sz="2800" dirty="0">
                <a:solidFill>
                  <a:srgbClr val="FFFFFF"/>
                </a:solidFill>
                <a:latin typeface="League Spartan"/>
                <a:ea typeface="League Spartan"/>
                <a:cs typeface="League Spartan"/>
                <a:sym typeface="League Spartan"/>
              </a:rPr>
              <a:t>a legally enforceable statutory code on 'fire and rehire’ </a:t>
            </a:r>
          </a:p>
          <a:p>
            <a:pPr algn="l">
              <a:lnSpc>
                <a:spcPts val="2760"/>
              </a:lnSpc>
            </a:pPr>
            <a:r>
              <a:rPr lang="en-US" sz="2800" dirty="0">
                <a:solidFill>
                  <a:srgbClr val="FFFFFF"/>
                </a:solidFill>
                <a:latin typeface="League Spartan"/>
                <a:ea typeface="League Spartan"/>
                <a:cs typeface="League Spartan"/>
                <a:sym typeface="League Spartan"/>
              </a:rPr>
              <a:t>came into effect. The Code sets standards for the practice (with an emphasis on fire and rehire being used as a last resort) and allows for a 25% tribunal award uplift if an employer is found to be in breach of the Code when a claim is placed.  </a:t>
            </a:r>
          </a:p>
          <a:p>
            <a:pPr algn="l">
              <a:lnSpc>
                <a:spcPts val="2760"/>
              </a:lnSpc>
            </a:pPr>
            <a:endParaRPr lang="en-US" sz="2800" dirty="0">
              <a:solidFill>
                <a:srgbClr val="FFFFFF"/>
              </a:solidFill>
              <a:latin typeface="League Spartan"/>
              <a:ea typeface="League Spartan"/>
              <a:cs typeface="League Spartan"/>
              <a:sym typeface="League Spartan"/>
            </a:endParaRPr>
          </a:p>
          <a:p>
            <a:pPr algn="l">
              <a:lnSpc>
                <a:spcPts val="2760"/>
              </a:lnSpc>
            </a:pPr>
            <a:r>
              <a:rPr lang="en-US" sz="2800" i="1"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The Code highlights practices that "should" and "must" be followed if an employer wishes to (or needs to) use the tactic</a:t>
            </a:r>
            <a:r>
              <a:rPr lang="en-US" sz="2800" i="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a:t>
            </a:r>
          </a:p>
          <a:p>
            <a:pPr algn="l">
              <a:lnSpc>
                <a:spcPts val="2760"/>
              </a:lnSpc>
            </a:pPr>
            <a:endParaRPr lang="en-US" sz="2800" dirty="0">
              <a:solidFill>
                <a:srgbClr val="FFFFFF"/>
              </a:solidFill>
              <a:latin typeface="League Spartan"/>
              <a:ea typeface="League Spartan"/>
              <a:cs typeface="League Spartan"/>
              <a:sym typeface="League Spartan"/>
            </a:endParaRPr>
          </a:p>
          <a:p>
            <a:pPr algn="l">
              <a:lnSpc>
                <a:spcPts val="3863"/>
              </a:lnSpc>
            </a:pPr>
            <a:r>
              <a:rPr lang="en-US" sz="2800" b="1" dirty="0">
                <a:solidFill>
                  <a:srgbClr val="FFC000"/>
                </a:solidFill>
                <a:latin typeface="League Spartan"/>
                <a:ea typeface="League Spartan"/>
                <a:cs typeface="League Spartan"/>
                <a:sym typeface="League Spartan"/>
              </a:rPr>
              <a:t>September – Upcoming</a:t>
            </a:r>
          </a:p>
          <a:p>
            <a:pPr algn="l">
              <a:lnSpc>
                <a:spcPts val="2760"/>
              </a:lnSpc>
            </a:pPr>
            <a:r>
              <a:rPr lang="en-US" sz="2800" dirty="0">
                <a:solidFill>
                  <a:srgbClr val="FFFFFF"/>
                </a:solidFill>
                <a:latin typeface="League Spartan"/>
                <a:ea typeface="League Spartan"/>
                <a:cs typeface="League Spartan"/>
                <a:sym typeface="League Spartan"/>
              </a:rPr>
              <a:t>The right to apply for predictable working pattern is expected to come into force in Autumn 2024.  </a:t>
            </a:r>
          </a:p>
          <a:p>
            <a:pPr algn="l">
              <a:lnSpc>
                <a:spcPts val="2760"/>
              </a:lnSpc>
            </a:pPr>
            <a:endParaRPr lang="en-US" sz="2800" i="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endParaRPr>
          </a:p>
          <a:p>
            <a:pPr algn="l">
              <a:lnSpc>
                <a:spcPts val="2760"/>
              </a:lnSpc>
            </a:pPr>
            <a:r>
              <a:rPr lang="en-US" sz="2800" i="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The commencement regulations for the</a:t>
            </a:r>
            <a:r>
              <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League Spartan"/>
              </a:rPr>
              <a:t> </a:t>
            </a:r>
            <a:r>
              <a:rPr lang="en-US" sz="2800" b="1" i="1" u="sng"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League Spartan"/>
                <a:hlinkClick r:id="rId3" tooltip="https://www.legislation.gov.uk/ukpga/2023/46/enacted">
                  <a:extLst>
                    <a:ext uri="{A12FA001-AC4F-418D-AE19-62706E023703}">
                      <ahyp:hlinkClr xmlns:ahyp="http://schemas.microsoft.com/office/drawing/2018/hyperlinkcolor" val="tx"/>
                    </a:ext>
                  </a:extLst>
                </a:hlinkClick>
              </a:rPr>
              <a:t>Workers (Predictable Terms and Conditions) Act 2023</a:t>
            </a:r>
            <a:r>
              <a:rPr lang="en-US"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League Spartan"/>
              </a:rPr>
              <a:t> </a:t>
            </a:r>
            <a:r>
              <a:rPr lang="en-US" sz="2800" i="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will need to be put into place by the new government.</a:t>
            </a:r>
          </a:p>
          <a:p>
            <a:pPr algn="l">
              <a:lnSpc>
                <a:spcPts val="2760"/>
              </a:lnSpc>
            </a:pPr>
            <a:endParaRPr lang="en-US" sz="2800" dirty="0">
              <a:solidFill>
                <a:srgbClr val="FFFFFF"/>
              </a:solidFill>
              <a:latin typeface="League Spartan"/>
              <a:ea typeface="League Spartan"/>
              <a:cs typeface="League Spartan"/>
              <a:sym typeface="League Spartan"/>
            </a:endParaRPr>
          </a:p>
          <a:p>
            <a:pPr algn="l">
              <a:lnSpc>
                <a:spcPts val="2760"/>
              </a:lnSpc>
            </a:pPr>
            <a:r>
              <a:rPr lang="en-US" sz="2800" dirty="0">
                <a:solidFill>
                  <a:srgbClr val="FFC000"/>
                </a:solidFill>
                <a:latin typeface="League Spartan"/>
                <a:ea typeface="League Spartan"/>
                <a:cs typeface="League Spartan"/>
                <a:sym typeface="League Spartan"/>
              </a:rPr>
              <a:t>26 October </a:t>
            </a:r>
            <a:r>
              <a:rPr lang="en-US" sz="2800" b="1" dirty="0">
                <a:solidFill>
                  <a:srgbClr val="FFC000"/>
                </a:solidFill>
                <a:latin typeface="League Spartan"/>
                <a:ea typeface="League Spartan"/>
                <a:cs typeface="League Spartan"/>
                <a:sym typeface="League Spartan"/>
              </a:rPr>
              <a:t>2024 </a:t>
            </a:r>
            <a:r>
              <a:rPr lang="en-US" sz="2800" b="1" dirty="0">
                <a:solidFill>
                  <a:srgbClr val="FFFFFF"/>
                </a:solidFill>
                <a:latin typeface="League Spartan"/>
                <a:ea typeface="League Spartan"/>
                <a:cs typeface="League Spartan"/>
                <a:sym typeface="League Spartan"/>
              </a:rPr>
              <a:t>the </a:t>
            </a:r>
            <a:r>
              <a:rPr lang="en-US" sz="2800" b="1" u="sng" dirty="0">
                <a:solidFill>
                  <a:schemeClr val="bg1"/>
                </a:solidFill>
                <a:latin typeface="League Spartan"/>
                <a:ea typeface="League Spartan"/>
                <a:cs typeface="League Spartan"/>
                <a:sym typeface="League Spartan"/>
                <a:hlinkClick r:id="rId4" tooltip="https://www.legislation.gov.uk/ukpga/2023/51">
                  <a:extLst>
                    <a:ext uri="{A12FA001-AC4F-418D-AE19-62706E023703}">
                      <ahyp:hlinkClr xmlns:ahyp="http://schemas.microsoft.com/office/drawing/2018/hyperlinkcolor" val="tx"/>
                    </a:ext>
                  </a:extLst>
                </a:hlinkClick>
              </a:rPr>
              <a:t>Worker Protection (Amendment of Equality Act 2010) Act 2023</a:t>
            </a:r>
            <a:r>
              <a:rPr lang="en-US" sz="2800" b="1" dirty="0">
                <a:solidFill>
                  <a:schemeClr val="bg1"/>
                </a:solidFill>
                <a:latin typeface="League Spartan"/>
                <a:ea typeface="League Spartan"/>
                <a:cs typeface="League Spartan"/>
                <a:sym typeface="League Spartan"/>
              </a:rPr>
              <a:t>  </a:t>
            </a:r>
          </a:p>
          <a:p>
            <a:pPr algn="l">
              <a:lnSpc>
                <a:spcPts val="2760"/>
              </a:lnSpc>
            </a:pPr>
            <a:r>
              <a:rPr lang="en-US" sz="2800" b="1" dirty="0">
                <a:solidFill>
                  <a:srgbClr val="FFFFFF"/>
                </a:solidFill>
                <a:latin typeface="League Spartan"/>
                <a:ea typeface="League Spartan"/>
                <a:cs typeface="League Spartan"/>
                <a:sym typeface="League Spartan"/>
              </a:rPr>
              <a:t>will come into force for England, Scotland and Wales., Placing a new duty on employers to take ‘reasonable steps’ to prevent sexual harassment. Tribunals will have the power to increase compensation by up to 25% if they find an employer has breached this duty. </a:t>
            </a:r>
            <a:r>
              <a:rPr lang="en-US" sz="2800" b="1" i="1" u="sng" dirty="0">
                <a:solidFill>
                  <a:srgbClr val="FFFFFF"/>
                </a:solidFill>
                <a:latin typeface="League Spartan"/>
                <a:ea typeface="League Spartan"/>
                <a:cs typeface="League Spartan"/>
                <a:sym typeface="League Spartan"/>
              </a:rPr>
              <a:t> </a:t>
            </a:r>
          </a:p>
          <a:p>
            <a:pPr algn="l">
              <a:lnSpc>
                <a:spcPts val="2760"/>
              </a:lnSpc>
            </a:pPr>
            <a:endParaRPr lang="en-US" sz="2800" b="1" i="1" u="sng" dirty="0">
              <a:solidFill>
                <a:srgbClr val="FFFFFF"/>
              </a:solidFill>
              <a:latin typeface="League Spartan"/>
              <a:ea typeface="League Spartan"/>
              <a:cs typeface="League Spartan"/>
              <a:sym typeface="League Spartan"/>
            </a:endParaRPr>
          </a:p>
          <a:p>
            <a:pPr algn="l">
              <a:lnSpc>
                <a:spcPts val="2760"/>
              </a:lnSpc>
            </a:pPr>
            <a:r>
              <a:rPr lang="en-US" sz="2800" i="1" u="sng"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Employers will need to demonstrate that they have effective systems and monitoring in place from this date</a:t>
            </a:r>
            <a:r>
              <a:rPr lang="en-US" sz="2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League Spartan"/>
              </a:rPr>
              <a:t>.</a:t>
            </a:r>
          </a:p>
        </p:txBody>
      </p:sp>
      <p:grpSp>
        <p:nvGrpSpPr>
          <p:cNvPr id="3" name="Group 3"/>
          <p:cNvGrpSpPr/>
          <p:nvPr/>
        </p:nvGrpSpPr>
        <p:grpSpPr>
          <a:xfrm>
            <a:off x="1019175" y="1729648"/>
            <a:ext cx="16240125" cy="37503"/>
            <a:chOff x="0" y="0"/>
            <a:chExt cx="21653500" cy="50004"/>
          </a:xfrm>
        </p:grpSpPr>
        <p:sp>
          <p:nvSpPr>
            <p:cNvPr id="4" name="Freeform 4"/>
            <p:cNvSpPr/>
            <p:nvPr/>
          </p:nvSpPr>
          <p:spPr>
            <a:xfrm>
              <a:off x="6350" y="0"/>
              <a:ext cx="21640800" cy="50038"/>
            </a:xfrm>
            <a:custGeom>
              <a:avLst/>
              <a:gdLst/>
              <a:ahLst/>
              <a:cxnLst/>
              <a:rect l="l" t="t" r="r" b="b"/>
              <a:pathLst>
                <a:path w="21640800" h="50038">
                  <a:moveTo>
                    <a:pt x="0" y="0"/>
                  </a:moveTo>
                  <a:lnTo>
                    <a:pt x="21640800" y="37338"/>
                  </a:lnTo>
                  <a:lnTo>
                    <a:pt x="21640800" y="50038"/>
                  </a:lnTo>
                  <a:lnTo>
                    <a:pt x="0" y="12700"/>
                  </a:lnTo>
                  <a:close/>
                </a:path>
              </a:pathLst>
            </a:custGeom>
            <a:solidFill>
              <a:srgbClr val="4BACC6"/>
            </a:solidFill>
          </p:spPr>
          <p:txBody>
            <a:bodyPr/>
            <a:lstStyle/>
            <a:p>
              <a:endParaRPr lang="en-US"/>
            </a:p>
          </p:txBody>
        </p:sp>
      </p:grpSp>
      <p:sp>
        <p:nvSpPr>
          <p:cNvPr id="5" name="TextBox 5"/>
          <p:cNvSpPr txBox="1"/>
          <p:nvPr/>
        </p:nvSpPr>
        <p:spPr>
          <a:xfrm>
            <a:off x="1237959" y="1019175"/>
            <a:ext cx="13105737" cy="625971"/>
          </a:xfrm>
          <a:prstGeom prst="rect">
            <a:avLst/>
          </a:prstGeom>
        </p:spPr>
        <p:txBody>
          <a:bodyPr lIns="0" tIns="0" rIns="0" bIns="0" rtlCol="0" anchor="t">
            <a:spAutoFit/>
          </a:bodyPr>
          <a:lstStyle/>
          <a:p>
            <a:pPr algn="l">
              <a:lnSpc>
                <a:spcPts val="4800"/>
              </a:lnSpc>
            </a:pPr>
            <a:r>
              <a:rPr lang="en-US" sz="4000" b="1" spc="843">
                <a:solidFill>
                  <a:srgbClr val="FFFFFF"/>
                </a:solidFill>
                <a:latin typeface="Open Sans Bold"/>
                <a:ea typeface="Open Sans Bold"/>
                <a:cs typeface="Open Sans Bold"/>
                <a:sym typeface="Open Sans Bold"/>
              </a:rPr>
              <a:t>AND IN CASE YOU MISSED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002120" y="4229780"/>
            <a:ext cx="16240119" cy="48034"/>
            <a:chOff x="0" y="0"/>
            <a:chExt cx="21653492" cy="64045"/>
          </a:xfrm>
        </p:grpSpPr>
        <p:sp>
          <p:nvSpPr>
            <p:cNvPr id="3" name="Freeform 3"/>
            <p:cNvSpPr/>
            <p:nvPr/>
          </p:nvSpPr>
          <p:spPr>
            <a:xfrm>
              <a:off x="6350" y="0"/>
              <a:ext cx="21640800" cy="64008"/>
            </a:xfrm>
            <a:custGeom>
              <a:avLst/>
              <a:gdLst/>
              <a:ahLst/>
              <a:cxnLst/>
              <a:rect l="l" t="t" r="r" b="b"/>
              <a:pathLst>
                <a:path w="21640800" h="64008">
                  <a:moveTo>
                    <a:pt x="0" y="51308"/>
                  </a:moveTo>
                  <a:lnTo>
                    <a:pt x="21640800" y="0"/>
                  </a:lnTo>
                  <a:lnTo>
                    <a:pt x="21640800" y="12700"/>
                  </a:lnTo>
                  <a:lnTo>
                    <a:pt x="0" y="64008"/>
                  </a:lnTo>
                  <a:close/>
                </a:path>
              </a:pathLst>
            </a:custGeom>
            <a:solidFill>
              <a:srgbClr val="FFFFFF"/>
            </a:solidFill>
          </p:spPr>
          <p:txBody>
            <a:bodyPr/>
            <a:lstStyle/>
            <a:p>
              <a:endParaRPr lang="en-US"/>
            </a:p>
          </p:txBody>
        </p:sp>
      </p:grpSp>
      <p:sp>
        <p:nvSpPr>
          <p:cNvPr id="4" name="TextBox 4"/>
          <p:cNvSpPr txBox="1"/>
          <p:nvPr/>
        </p:nvSpPr>
        <p:spPr>
          <a:xfrm>
            <a:off x="1006882" y="4652592"/>
            <a:ext cx="16230600" cy="699319"/>
          </a:xfrm>
          <a:prstGeom prst="rect">
            <a:avLst/>
          </a:prstGeom>
        </p:spPr>
        <p:txBody>
          <a:bodyPr lIns="0" tIns="0" rIns="0" bIns="0" rtlCol="0" anchor="t">
            <a:spAutoFit/>
          </a:bodyPr>
          <a:lstStyle/>
          <a:p>
            <a:pPr algn="l">
              <a:lnSpc>
                <a:spcPts val="5200"/>
              </a:lnSpc>
            </a:pPr>
            <a:r>
              <a:rPr lang="en-US" sz="3714" b="1" spc="843" dirty="0">
                <a:solidFill>
                  <a:srgbClr val="FFFFFF"/>
                </a:solidFill>
                <a:latin typeface="Open Sans Bold"/>
                <a:ea typeface="Open Sans Bold"/>
                <a:cs typeface="Open Sans Bold"/>
                <a:sym typeface="Open Sans Bold"/>
              </a:rPr>
              <a:t>MID DEVON NETWORK</a:t>
            </a:r>
          </a:p>
        </p:txBody>
      </p:sp>
      <p:sp>
        <p:nvSpPr>
          <p:cNvPr id="5" name="TextBox 5"/>
          <p:cNvSpPr txBox="1"/>
          <p:nvPr/>
        </p:nvSpPr>
        <p:spPr>
          <a:xfrm>
            <a:off x="1028706" y="2142394"/>
            <a:ext cx="16408332" cy="1636408"/>
          </a:xfrm>
          <a:prstGeom prst="rect">
            <a:avLst/>
          </a:prstGeom>
        </p:spPr>
        <p:txBody>
          <a:bodyPr lIns="0" tIns="0" rIns="0" bIns="0" rtlCol="0" anchor="t">
            <a:spAutoFit/>
          </a:bodyPr>
          <a:lstStyle/>
          <a:p>
            <a:pPr algn="l">
              <a:lnSpc>
                <a:spcPts val="15249"/>
              </a:lnSpc>
            </a:pPr>
            <a:r>
              <a:rPr lang="en-US" sz="16758" spc="82" dirty="0">
                <a:solidFill>
                  <a:srgbClr val="FFFFFF"/>
                </a:solidFill>
                <a:latin typeface="League Spartan"/>
                <a:ea typeface="League Spartan"/>
                <a:cs typeface="League Spartan"/>
                <a:sym typeface="League Spartan"/>
              </a:rPr>
              <a:t>Thank you!</a:t>
            </a:r>
          </a:p>
        </p:txBody>
      </p:sp>
      <p:sp>
        <p:nvSpPr>
          <p:cNvPr id="6" name="TextBox 6"/>
          <p:cNvSpPr txBox="1"/>
          <p:nvPr/>
        </p:nvSpPr>
        <p:spPr>
          <a:xfrm>
            <a:off x="1016407" y="7983855"/>
            <a:ext cx="7862435" cy="2274844"/>
          </a:xfrm>
          <a:prstGeom prst="rect">
            <a:avLst/>
          </a:prstGeom>
        </p:spPr>
        <p:txBody>
          <a:bodyPr lIns="0" tIns="0" rIns="0" bIns="0" rtlCol="0" anchor="t">
            <a:spAutoFit/>
          </a:bodyPr>
          <a:lstStyle/>
          <a:p>
            <a:pPr algn="l">
              <a:lnSpc>
                <a:spcPts val="3450"/>
              </a:lnSpc>
            </a:pPr>
            <a:r>
              <a:rPr lang="en-US" sz="2300">
                <a:solidFill>
                  <a:srgbClr val="FFFFFF"/>
                </a:solidFill>
                <a:latin typeface="Open Sans"/>
                <a:ea typeface="Open Sans"/>
                <a:cs typeface="Open Sans"/>
                <a:sym typeface="Open Sans"/>
              </a:rPr>
              <a:t>Heidi Riezzo, Founder </a:t>
            </a:r>
          </a:p>
          <a:p>
            <a:pPr algn="l">
              <a:lnSpc>
                <a:spcPts val="3450"/>
              </a:lnSpc>
            </a:pPr>
            <a:r>
              <a:rPr lang="en-US" sz="2300" u="sng">
                <a:solidFill>
                  <a:srgbClr val="0000FF"/>
                </a:solidFill>
                <a:latin typeface="Open Sans"/>
                <a:ea typeface="Open Sans"/>
                <a:cs typeface="Open Sans"/>
                <a:sym typeface="Open Sans"/>
                <a:hlinkClick r:id="rId3" tooltip="http://www.synchronyhr.co.uk/"/>
              </a:rPr>
              <a:t>www.synchronyhr.co.uk</a:t>
            </a:r>
          </a:p>
          <a:p>
            <a:pPr algn="l">
              <a:lnSpc>
                <a:spcPts val="3450"/>
              </a:lnSpc>
            </a:pPr>
            <a:r>
              <a:rPr lang="en-US" sz="2300" u="sng">
                <a:solidFill>
                  <a:srgbClr val="0000FF"/>
                </a:solidFill>
                <a:latin typeface="Open Sans"/>
                <a:ea typeface="Open Sans"/>
                <a:cs typeface="Open Sans"/>
                <a:sym typeface="Open Sans"/>
                <a:hlinkClick r:id="rId4" tooltip="mailto:info@synchronyhr.co.uk"/>
              </a:rPr>
              <a:t>info@synchronyhr.co.uk</a:t>
            </a:r>
          </a:p>
          <a:p>
            <a:pPr algn="l">
              <a:lnSpc>
                <a:spcPts val="3450"/>
              </a:lnSpc>
            </a:pPr>
            <a:r>
              <a:rPr lang="en-US" sz="2300">
                <a:solidFill>
                  <a:srgbClr val="FFFFFF"/>
                </a:solidFill>
                <a:latin typeface="Open Sans"/>
                <a:ea typeface="Open Sans"/>
                <a:cs typeface="Open Sans"/>
                <a:sym typeface="Open Sans"/>
              </a:rPr>
              <a:t>078212920887</a:t>
            </a:r>
          </a:p>
          <a:p>
            <a:pPr algn="l">
              <a:lnSpc>
                <a:spcPts val="3450"/>
              </a:lnSpc>
            </a:pPr>
            <a:r>
              <a:rPr lang="en-US" sz="2300">
                <a:solidFill>
                  <a:srgbClr val="FFFFFF"/>
                </a:solidFill>
                <a:latin typeface="Open Sans"/>
                <a:ea typeface="Open Sans"/>
                <a:cs typeface="Open Sans"/>
                <a:sym typeface="Open Sans"/>
              </a:rPr>
              <a:t>04 September 2024</a:t>
            </a:r>
          </a:p>
        </p:txBody>
      </p:sp>
      <p:sp>
        <p:nvSpPr>
          <p:cNvPr id="7" name="Freeform 7"/>
          <p:cNvSpPr/>
          <p:nvPr/>
        </p:nvSpPr>
        <p:spPr>
          <a:xfrm>
            <a:off x="9959509" y="5924555"/>
            <a:ext cx="9478355" cy="7280339"/>
          </a:xfrm>
          <a:custGeom>
            <a:avLst/>
            <a:gdLst/>
            <a:ahLst/>
            <a:cxnLst/>
            <a:rect l="l" t="t" r="r" b="b"/>
            <a:pathLst>
              <a:path w="9478355" h="7280339">
                <a:moveTo>
                  <a:pt x="0" y="0"/>
                </a:moveTo>
                <a:lnTo>
                  <a:pt x="9478355" y="0"/>
                </a:lnTo>
                <a:lnTo>
                  <a:pt x="9478355" y="7280339"/>
                </a:lnTo>
                <a:lnTo>
                  <a:pt x="0" y="72803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12647536" y="7671221"/>
            <a:ext cx="4102300" cy="2197797"/>
            <a:chOff x="0" y="0"/>
            <a:chExt cx="5469733" cy="2930396"/>
          </a:xfrm>
        </p:grpSpPr>
        <p:sp>
          <p:nvSpPr>
            <p:cNvPr id="9" name="Freeform 9"/>
            <p:cNvSpPr/>
            <p:nvPr/>
          </p:nvSpPr>
          <p:spPr>
            <a:xfrm>
              <a:off x="0" y="0"/>
              <a:ext cx="5469763" cy="2930398"/>
            </a:xfrm>
            <a:custGeom>
              <a:avLst/>
              <a:gdLst/>
              <a:ahLst/>
              <a:cxnLst/>
              <a:rect l="l" t="t" r="r" b="b"/>
              <a:pathLst>
                <a:path w="5469763" h="2930398">
                  <a:moveTo>
                    <a:pt x="0" y="0"/>
                  </a:moveTo>
                  <a:lnTo>
                    <a:pt x="5469763" y="0"/>
                  </a:lnTo>
                  <a:lnTo>
                    <a:pt x="5469763" y="2930398"/>
                  </a:lnTo>
                  <a:lnTo>
                    <a:pt x="0" y="2930398"/>
                  </a:lnTo>
                  <a:lnTo>
                    <a:pt x="0" y="0"/>
                  </a:lnTo>
                  <a:close/>
                </a:path>
              </a:pathLst>
            </a:custGeom>
            <a:blipFill>
              <a:blip r:embed="rId7"/>
              <a:stretch>
                <a:fillRect t="-53" b="-53"/>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5" y="745332"/>
            <a:ext cx="16230600" cy="632545"/>
          </a:xfrm>
          <a:prstGeom prst="rect">
            <a:avLst/>
          </a:prstGeom>
        </p:spPr>
        <p:txBody>
          <a:bodyPr lIns="0" tIns="0" rIns="0" bIns="0" rtlCol="0" anchor="t">
            <a:spAutoFit/>
          </a:bodyPr>
          <a:lstStyle/>
          <a:p>
            <a:pPr algn="l">
              <a:lnSpc>
                <a:spcPts val="5200"/>
              </a:lnSpc>
            </a:pPr>
            <a:r>
              <a:rPr lang="en-US" sz="4000" b="1" spc="843" dirty="0">
                <a:solidFill>
                  <a:srgbClr val="012495"/>
                </a:solidFill>
                <a:latin typeface="Open Sans Bold"/>
                <a:ea typeface="Open Sans Bold"/>
                <a:cs typeface="Open Sans Bold"/>
                <a:sym typeface="Open Sans Bold"/>
              </a:rPr>
              <a:t>CONTENT OVERVIEW</a:t>
            </a:r>
          </a:p>
        </p:txBody>
      </p:sp>
      <p:grpSp>
        <p:nvGrpSpPr>
          <p:cNvPr id="3" name="Group 3"/>
          <p:cNvGrpSpPr/>
          <p:nvPr/>
        </p:nvGrpSpPr>
        <p:grpSpPr>
          <a:xfrm>
            <a:off x="1023926" y="1728019"/>
            <a:ext cx="16240125" cy="37503"/>
            <a:chOff x="0" y="0"/>
            <a:chExt cx="21653500" cy="50004"/>
          </a:xfrm>
        </p:grpSpPr>
        <p:sp>
          <p:nvSpPr>
            <p:cNvPr id="4" name="Freeform 4"/>
            <p:cNvSpPr/>
            <p:nvPr/>
          </p:nvSpPr>
          <p:spPr>
            <a:xfrm>
              <a:off x="6350" y="0"/>
              <a:ext cx="21640800" cy="50038"/>
            </a:xfrm>
            <a:custGeom>
              <a:avLst/>
              <a:gdLst/>
              <a:ahLst/>
              <a:cxnLst/>
              <a:rect l="l" t="t" r="r" b="b"/>
              <a:pathLst>
                <a:path w="21640800" h="50038">
                  <a:moveTo>
                    <a:pt x="0" y="0"/>
                  </a:moveTo>
                  <a:lnTo>
                    <a:pt x="21640800" y="37338"/>
                  </a:lnTo>
                  <a:lnTo>
                    <a:pt x="21640800" y="50038"/>
                  </a:lnTo>
                  <a:lnTo>
                    <a:pt x="0" y="12700"/>
                  </a:lnTo>
                  <a:close/>
                </a:path>
              </a:pathLst>
            </a:custGeom>
            <a:solidFill>
              <a:srgbClr val="4BACC6"/>
            </a:solidFill>
          </p:spPr>
          <p:txBody>
            <a:bodyPr/>
            <a:lstStyle/>
            <a:p>
              <a:endParaRPr lang="en-US"/>
            </a:p>
          </p:txBody>
        </p:sp>
      </p:grpSp>
      <p:sp>
        <p:nvSpPr>
          <p:cNvPr id="5" name="TextBox 5"/>
          <p:cNvSpPr txBox="1"/>
          <p:nvPr/>
        </p:nvSpPr>
        <p:spPr>
          <a:xfrm>
            <a:off x="688264" y="2593816"/>
            <a:ext cx="9737329" cy="6624891"/>
          </a:xfrm>
          <a:prstGeom prst="rect">
            <a:avLst/>
          </a:prstGeom>
        </p:spPr>
        <p:txBody>
          <a:bodyPr lIns="0" tIns="0" rIns="0" bIns="0" rtlCol="0" anchor="t">
            <a:spAutoFit/>
          </a:bodyPr>
          <a:lstStyle/>
          <a:p>
            <a:pPr marL="916093" lvl="2" indent="-457200" algn="l">
              <a:lnSpc>
                <a:spcPts val="5235"/>
              </a:lnSpc>
              <a:buFont typeface="Wingdings" panose="05000000000000000000" pitchFamily="2" charset="2"/>
              <a:buChar char="q"/>
            </a:pPr>
            <a:r>
              <a:rPr lang="en-US" sz="3200" dirty="0">
                <a:solidFill>
                  <a:srgbClr val="012495"/>
                </a:solidFill>
                <a:latin typeface="League Spartan"/>
                <a:ea typeface="League Spartan"/>
                <a:cs typeface="League Spartan"/>
                <a:sym typeface="League Spartan"/>
              </a:rPr>
              <a:t>Introduction to Synchrony HR Consulting</a:t>
            </a:r>
          </a:p>
          <a:p>
            <a:pPr marL="916093" lvl="2" indent="-457200" algn="l">
              <a:lnSpc>
                <a:spcPts val="5235"/>
              </a:lnSpc>
              <a:buFont typeface="Wingdings" panose="05000000000000000000" pitchFamily="2" charset="2"/>
              <a:buChar char="q"/>
            </a:pPr>
            <a:endParaRPr lang="en-US" sz="3200" dirty="0">
              <a:solidFill>
                <a:srgbClr val="012495"/>
              </a:solidFill>
              <a:latin typeface="League Spartan"/>
              <a:ea typeface="League Spartan"/>
              <a:cs typeface="League Spartan"/>
              <a:sym typeface="League Spartan"/>
            </a:endParaRPr>
          </a:p>
          <a:p>
            <a:pPr marL="916093" lvl="2" indent="-457200" algn="l">
              <a:lnSpc>
                <a:spcPts val="5235"/>
              </a:lnSpc>
              <a:buFont typeface="Wingdings" panose="05000000000000000000" pitchFamily="2" charset="2"/>
              <a:buChar char="q"/>
            </a:pPr>
            <a:r>
              <a:rPr lang="en-US" sz="3200" dirty="0">
                <a:solidFill>
                  <a:srgbClr val="012495"/>
                </a:solidFill>
                <a:latin typeface="League Spartan"/>
                <a:ea typeface="League Spartan"/>
                <a:cs typeface="League Spartan"/>
                <a:sym typeface="League Spartan"/>
              </a:rPr>
              <a:t>Overview of </a:t>
            </a:r>
            <a:r>
              <a:rPr lang="en-US" sz="3200" dirty="0" err="1">
                <a:solidFill>
                  <a:srgbClr val="012495"/>
                </a:solidFill>
                <a:latin typeface="League Spartan"/>
                <a:ea typeface="League Spartan"/>
                <a:cs typeface="League Spartan"/>
                <a:sym typeface="League Spartan"/>
              </a:rPr>
              <a:t>Labour’s</a:t>
            </a:r>
            <a:r>
              <a:rPr lang="en-US" sz="3200" dirty="0">
                <a:solidFill>
                  <a:srgbClr val="012495"/>
                </a:solidFill>
                <a:latin typeface="League Spartan"/>
                <a:ea typeface="League Spartan"/>
                <a:cs typeface="League Spartan"/>
                <a:sym typeface="League Spartan"/>
              </a:rPr>
              <a:t> ‘New Deal for Working People’ </a:t>
            </a:r>
          </a:p>
          <a:p>
            <a:pPr marL="916093" lvl="2" indent="-457200" algn="l">
              <a:lnSpc>
                <a:spcPts val="5235"/>
              </a:lnSpc>
              <a:buFont typeface="Wingdings" panose="05000000000000000000" pitchFamily="2" charset="2"/>
              <a:buChar char="q"/>
            </a:pPr>
            <a:endParaRPr lang="en-US" sz="3200" dirty="0">
              <a:solidFill>
                <a:srgbClr val="012495"/>
              </a:solidFill>
              <a:latin typeface="League Spartan"/>
              <a:ea typeface="League Spartan"/>
              <a:cs typeface="League Spartan"/>
              <a:sym typeface="League Spartan"/>
            </a:endParaRPr>
          </a:p>
          <a:p>
            <a:pPr marL="916093" lvl="2" indent="-457200" algn="l">
              <a:lnSpc>
                <a:spcPts val="5235"/>
              </a:lnSpc>
              <a:buFont typeface="Wingdings" panose="05000000000000000000" pitchFamily="2" charset="2"/>
              <a:buChar char="q"/>
            </a:pPr>
            <a:r>
              <a:rPr lang="en-US" sz="3200" dirty="0">
                <a:solidFill>
                  <a:srgbClr val="012495"/>
                </a:solidFill>
                <a:latin typeface="League Spartan"/>
                <a:ea typeface="League Spartan"/>
                <a:cs typeface="League Spartan"/>
                <a:sym typeface="League Spartan"/>
              </a:rPr>
              <a:t>Impact</a:t>
            </a:r>
          </a:p>
          <a:p>
            <a:pPr marL="916093" lvl="2" indent="-457200" algn="l">
              <a:lnSpc>
                <a:spcPts val="5235"/>
              </a:lnSpc>
              <a:buFont typeface="Wingdings" panose="05000000000000000000" pitchFamily="2" charset="2"/>
              <a:buChar char="q"/>
            </a:pPr>
            <a:endParaRPr lang="en-US" sz="3200" dirty="0">
              <a:solidFill>
                <a:srgbClr val="012495"/>
              </a:solidFill>
              <a:latin typeface="League Spartan"/>
              <a:ea typeface="League Spartan"/>
              <a:cs typeface="League Spartan"/>
              <a:sym typeface="League Spartan"/>
            </a:endParaRPr>
          </a:p>
          <a:p>
            <a:pPr marL="916093" lvl="2" indent="-457200" algn="l">
              <a:lnSpc>
                <a:spcPts val="5235"/>
              </a:lnSpc>
              <a:buFont typeface="Wingdings" panose="05000000000000000000" pitchFamily="2" charset="2"/>
              <a:buChar char="q"/>
            </a:pPr>
            <a:r>
              <a:rPr lang="en-US" sz="3200" dirty="0">
                <a:solidFill>
                  <a:srgbClr val="012495"/>
                </a:solidFill>
                <a:latin typeface="League Spartan"/>
                <a:ea typeface="League Spartan"/>
                <a:cs typeface="League Spartan"/>
                <a:sym typeface="League Spartan"/>
              </a:rPr>
              <a:t>What do you need to do and How I can help</a:t>
            </a:r>
          </a:p>
          <a:p>
            <a:pPr marL="688339" lvl="2" indent="-229446" algn="l">
              <a:lnSpc>
                <a:spcPts val="5235"/>
              </a:lnSpc>
            </a:pPr>
            <a:endParaRPr lang="en-US" sz="3200" dirty="0">
              <a:solidFill>
                <a:srgbClr val="012495"/>
              </a:solidFill>
              <a:latin typeface="League Spartan"/>
              <a:ea typeface="League Spartan"/>
              <a:cs typeface="League Spartan"/>
              <a:sym typeface="League Spartan"/>
            </a:endParaRPr>
          </a:p>
        </p:txBody>
      </p:sp>
      <p:grpSp>
        <p:nvGrpSpPr>
          <p:cNvPr id="6" name="Group 6"/>
          <p:cNvGrpSpPr/>
          <p:nvPr/>
        </p:nvGrpSpPr>
        <p:grpSpPr>
          <a:xfrm>
            <a:off x="9677400" y="735110"/>
            <a:ext cx="9737330" cy="9888144"/>
            <a:chOff x="0" y="0"/>
            <a:chExt cx="12983107" cy="13184192"/>
          </a:xfrm>
        </p:grpSpPr>
        <p:sp>
          <p:nvSpPr>
            <p:cNvPr id="7" name="Freeform 7"/>
            <p:cNvSpPr/>
            <p:nvPr/>
          </p:nvSpPr>
          <p:spPr>
            <a:xfrm>
              <a:off x="0" y="0"/>
              <a:ext cx="12983083" cy="13184251"/>
            </a:xfrm>
            <a:custGeom>
              <a:avLst/>
              <a:gdLst/>
              <a:ahLst/>
              <a:cxnLst/>
              <a:rect l="l" t="t" r="r" b="b"/>
              <a:pathLst>
                <a:path w="12983083" h="13184251">
                  <a:moveTo>
                    <a:pt x="0" y="0"/>
                  </a:moveTo>
                  <a:lnTo>
                    <a:pt x="12983083" y="0"/>
                  </a:lnTo>
                  <a:lnTo>
                    <a:pt x="12983083" y="13184251"/>
                  </a:lnTo>
                  <a:lnTo>
                    <a:pt x="0" y="13184251"/>
                  </a:lnTo>
                  <a:lnTo>
                    <a:pt x="0" y="0"/>
                  </a:lnTo>
                  <a:close/>
                </a:path>
              </a:pathLst>
            </a:custGeom>
            <a:blipFill>
              <a:blip r:embed="rId3"/>
              <a:stretch>
                <a:fillRect l="-774" r="-774"/>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74000">
              <a:srgbClr val="B0C6E1">
                <a:alpha val="100000"/>
              </a:srgbClr>
            </a:gs>
            <a:gs pos="83000">
              <a:srgbClr val="B0C6E1">
                <a:alpha val="100000"/>
              </a:srgbClr>
            </a:gs>
            <a:gs pos="100000">
              <a:srgbClr val="CAD9EB">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136354" y="-3238500"/>
            <a:ext cx="19424354" cy="14500230"/>
            <a:chOff x="0" y="0"/>
            <a:chExt cx="25899139" cy="19333640"/>
          </a:xfrm>
        </p:grpSpPr>
        <p:sp>
          <p:nvSpPr>
            <p:cNvPr id="3" name="Freeform 3"/>
            <p:cNvSpPr/>
            <p:nvPr/>
          </p:nvSpPr>
          <p:spPr>
            <a:xfrm>
              <a:off x="0" y="0"/>
              <a:ext cx="25899111" cy="19333590"/>
            </a:xfrm>
            <a:custGeom>
              <a:avLst/>
              <a:gdLst/>
              <a:ahLst/>
              <a:cxnLst/>
              <a:rect l="l" t="t" r="r" b="b"/>
              <a:pathLst>
                <a:path w="25899111" h="19333590">
                  <a:moveTo>
                    <a:pt x="0" y="0"/>
                  </a:moveTo>
                  <a:lnTo>
                    <a:pt x="25899111" y="0"/>
                  </a:lnTo>
                  <a:lnTo>
                    <a:pt x="25899111" y="19333590"/>
                  </a:lnTo>
                  <a:lnTo>
                    <a:pt x="0" y="19333590"/>
                  </a:lnTo>
                  <a:lnTo>
                    <a:pt x="0" y="0"/>
                  </a:lnTo>
                  <a:close/>
                </a:path>
              </a:pathLst>
            </a:custGeom>
            <a:blipFill>
              <a:blip r:embed="rId3"/>
              <a:stretch>
                <a:fillRect t="-1339" b="-1339"/>
              </a:stretch>
            </a:blipFill>
          </p:spPr>
          <p:txBody>
            <a:bodyPr/>
            <a:lstStyle/>
            <a:p>
              <a:endParaRPr lang="en-US"/>
            </a:p>
          </p:txBody>
        </p:sp>
      </p:grpSp>
      <p:sp>
        <p:nvSpPr>
          <p:cNvPr id="4" name="TextBox 4"/>
          <p:cNvSpPr txBox="1"/>
          <p:nvPr/>
        </p:nvSpPr>
        <p:spPr>
          <a:xfrm>
            <a:off x="6996686" y="1973842"/>
            <a:ext cx="10285474" cy="6817360"/>
          </a:xfrm>
          <a:prstGeom prst="rect">
            <a:avLst/>
          </a:prstGeom>
        </p:spPr>
        <p:txBody>
          <a:bodyPr lIns="0" tIns="0" rIns="0" bIns="0" rtlCol="0" anchor="t">
            <a:spAutoFit/>
          </a:bodyPr>
          <a:lstStyle/>
          <a:p>
            <a:pPr algn="l">
              <a:lnSpc>
                <a:spcPts val="7865"/>
              </a:lnSpc>
            </a:pPr>
            <a:r>
              <a:rPr lang="en-US" sz="3600" spc="30">
                <a:solidFill>
                  <a:srgbClr val="FFFFFF"/>
                </a:solidFill>
                <a:latin typeface="League Spartan"/>
                <a:ea typeface="League Spartan"/>
                <a:cs typeface="League Spartan"/>
                <a:sym typeface="League Spartan"/>
              </a:rPr>
              <a:t>To offer access to ideas and technology, enabling all businesses to realise their full creative potential.</a:t>
            </a:r>
          </a:p>
          <a:p>
            <a:pPr marL="434340" lvl="1" indent="-217170" algn="l">
              <a:lnSpc>
                <a:spcPts val="7865"/>
              </a:lnSpc>
              <a:buFont typeface="Arial"/>
              <a:buChar char="•"/>
            </a:pPr>
            <a:r>
              <a:rPr lang="en-US" sz="3600" spc="30">
                <a:solidFill>
                  <a:srgbClr val="FFFFFF"/>
                </a:solidFill>
                <a:latin typeface="League Spartan"/>
                <a:ea typeface="League Spartan"/>
                <a:cs typeface="League Spartan"/>
                <a:sym typeface="League Spartan"/>
              </a:rPr>
              <a:t>Recruit</a:t>
            </a:r>
          </a:p>
          <a:p>
            <a:pPr marL="434340" lvl="1" indent="-217170" algn="l">
              <a:lnSpc>
                <a:spcPts val="7865"/>
              </a:lnSpc>
              <a:buFont typeface="Arial"/>
              <a:buChar char="•"/>
            </a:pPr>
            <a:r>
              <a:rPr lang="en-US" sz="3600" spc="30">
                <a:solidFill>
                  <a:srgbClr val="FFFFFF"/>
                </a:solidFill>
                <a:latin typeface="League Spartan"/>
                <a:ea typeface="League Spartan"/>
                <a:cs typeface="League Spartan"/>
                <a:sym typeface="League Spartan"/>
              </a:rPr>
              <a:t>Engage</a:t>
            </a:r>
          </a:p>
          <a:p>
            <a:pPr marL="434340" lvl="1" indent="-217170" algn="l">
              <a:lnSpc>
                <a:spcPts val="7865"/>
              </a:lnSpc>
              <a:buFont typeface="Arial"/>
              <a:buChar char="•"/>
            </a:pPr>
            <a:r>
              <a:rPr lang="en-US" sz="3600" spc="30">
                <a:solidFill>
                  <a:srgbClr val="FFFFFF"/>
                </a:solidFill>
                <a:latin typeface="League Spartan"/>
                <a:ea typeface="League Spartan"/>
                <a:cs typeface="League Spartan"/>
                <a:sym typeface="League Spartan"/>
              </a:rPr>
              <a:t>Retain</a:t>
            </a:r>
          </a:p>
          <a:p>
            <a:pPr marL="434340" lvl="1" indent="-217170" algn="l">
              <a:lnSpc>
                <a:spcPts val="7865"/>
              </a:lnSpc>
              <a:buFont typeface="Arial"/>
              <a:buChar char="•"/>
            </a:pPr>
            <a:r>
              <a:rPr lang="en-US" sz="3600" spc="30">
                <a:solidFill>
                  <a:srgbClr val="FFFFFF"/>
                </a:solidFill>
                <a:latin typeface="League Spartan"/>
                <a:ea typeface="League Spartan"/>
                <a:cs typeface="League Spartan"/>
                <a:sym typeface="League Spartan"/>
              </a:rPr>
              <a:t>Create </a:t>
            </a:r>
          </a:p>
        </p:txBody>
      </p:sp>
      <p:sp>
        <p:nvSpPr>
          <p:cNvPr id="5" name="TextBox 5"/>
          <p:cNvSpPr txBox="1"/>
          <p:nvPr/>
        </p:nvSpPr>
        <p:spPr>
          <a:xfrm>
            <a:off x="6959996" y="895350"/>
            <a:ext cx="10285471" cy="698724"/>
          </a:xfrm>
          <a:prstGeom prst="rect">
            <a:avLst/>
          </a:prstGeom>
        </p:spPr>
        <p:txBody>
          <a:bodyPr lIns="0" tIns="0" rIns="0" bIns="0" rtlCol="0" anchor="t">
            <a:spAutoFit/>
          </a:bodyPr>
          <a:lstStyle/>
          <a:p>
            <a:pPr algn="l">
              <a:lnSpc>
                <a:spcPts val="5200"/>
              </a:lnSpc>
            </a:pPr>
            <a:r>
              <a:rPr lang="en-US" sz="4000" b="1" spc="843">
                <a:solidFill>
                  <a:srgbClr val="FFFFFF"/>
                </a:solidFill>
                <a:latin typeface="Open Sans Bold"/>
                <a:ea typeface="Open Sans Bold"/>
                <a:cs typeface="Open Sans Bold"/>
                <a:sym typeface="Open Sans Bold"/>
              </a:rPr>
              <a:t>ABOUT ME</a:t>
            </a:r>
          </a:p>
        </p:txBody>
      </p:sp>
      <p:grpSp>
        <p:nvGrpSpPr>
          <p:cNvPr id="6" name="Group 6"/>
          <p:cNvGrpSpPr/>
          <p:nvPr/>
        </p:nvGrpSpPr>
        <p:grpSpPr>
          <a:xfrm>
            <a:off x="6969064" y="1755998"/>
            <a:ext cx="10294992" cy="48034"/>
            <a:chOff x="0" y="0"/>
            <a:chExt cx="13726656" cy="64045"/>
          </a:xfrm>
        </p:grpSpPr>
        <p:sp>
          <p:nvSpPr>
            <p:cNvPr id="7" name="Freeform 7"/>
            <p:cNvSpPr/>
            <p:nvPr/>
          </p:nvSpPr>
          <p:spPr>
            <a:xfrm>
              <a:off x="6350" y="0"/>
              <a:ext cx="13713968" cy="64008"/>
            </a:xfrm>
            <a:custGeom>
              <a:avLst/>
              <a:gdLst/>
              <a:ahLst/>
              <a:cxnLst/>
              <a:rect l="l" t="t" r="r" b="b"/>
              <a:pathLst>
                <a:path w="13713968" h="64008">
                  <a:moveTo>
                    <a:pt x="0" y="51308"/>
                  </a:moveTo>
                  <a:lnTo>
                    <a:pt x="13713968" y="0"/>
                  </a:lnTo>
                  <a:lnTo>
                    <a:pt x="13713968" y="12700"/>
                  </a:lnTo>
                  <a:lnTo>
                    <a:pt x="0" y="64008"/>
                  </a:lnTo>
                  <a:close/>
                </a:path>
              </a:pathLst>
            </a:custGeom>
            <a:solidFill>
              <a:srgbClr val="FFFFFF"/>
            </a:solid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7543800" y="-1536581"/>
            <a:ext cx="12733437" cy="13360162"/>
            <a:chOff x="0" y="0"/>
            <a:chExt cx="13677795" cy="14351000"/>
          </a:xfrm>
        </p:grpSpPr>
        <p:sp>
          <p:nvSpPr>
            <p:cNvPr id="3" name="Freeform 3"/>
            <p:cNvSpPr/>
            <p:nvPr/>
          </p:nvSpPr>
          <p:spPr>
            <a:xfrm>
              <a:off x="0" y="0"/>
              <a:ext cx="13677773" cy="14351000"/>
            </a:xfrm>
            <a:custGeom>
              <a:avLst/>
              <a:gdLst/>
              <a:ahLst/>
              <a:cxnLst/>
              <a:rect l="l" t="t" r="r" b="b"/>
              <a:pathLst>
                <a:path w="13677773" h="14351000">
                  <a:moveTo>
                    <a:pt x="0" y="0"/>
                  </a:moveTo>
                  <a:lnTo>
                    <a:pt x="13677773" y="0"/>
                  </a:lnTo>
                  <a:lnTo>
                    <a:pt x="13677773" y="14351000"/>
                  </a:lnTo>
                  <a:lnTo>
                    <a:pt x="0" y="14351000"/>
                  </a:lnTo>
                  <a:lnTo>
                    <a:pt x="0" y="0"/>
                  </a:lnTo>
                  <a:close/>
                </a:path>
              </a:pathLst>
            </a:custGeom>
            <a:blipFill>
              <a:blip r:embed="rId3">
                <a:alphaModFix amt="31999"/>
              </a:blip>
              <a:stretch>
                <a:fillRect l="-2460" r="-2461"/>
              </a:stretch>
            </a:blipFill>
          </p:spPr>
          <p:txBody>
            <a:bodyPr/>
            <a:lstStyle/>
            <a:p>
              <a:endParaRPr lang="en-US"/>
            </a:p>
          </p:txBody>
        </p:sp>
      </p:grpSp>
      <p:sp>
        <p:nvSpPr>
          <p:cNvPr id="4" name="TextBox 4"/>
          <p:cNvSpPr txBox="1"/>
          <p:nvPr/>
        </p:nvSpPr>
        <p:spPr>
          <a:xfrm>
            <a:off x="1158240" y="475980"/>
            <a:ext cx="16809719" cy="1241524"/>
          </a:xfrm>
          <a:prstGeom prst="rect">
            <a:avLst/>
          </a:prstGeom>
        </p:spPr>
        <p:txBody>
          <a:bodyPr lIns="0" tIns="0" rIns="0" bIns="0" rtlCol="0" anchor="t">
            <a:spAutoFit/>
          </a:bodyPr>
          <a:lstStyle/>
          <a:p>
            <a:pPr algn="l">
              <a:lnSpc>
                <a:spcPts val="4800"/>
              </a:lnSpc>
            </a:pPr>
            <a:r>
              <a:rPr lang="en-US" sz="4000" b="1" spc="843">
                <a:solidFill>
                  <a:srgbClr val="012495"/>
                </a:solidFill>
                <a:latin typeface="Open Sans Bold"/>
                <a:ea typeface="Open Sans Bold"/>
                <a:cs typeface="Open Sans Bold"/>
                <a:sym typeface="Open Sans Bold"/>
              </a:rPr>
              <a:t>‘LABOUR’S NEW DEAL FOR WORKING PEOPLE’</a:t>
            </a:r>
          </a:p>
          <a:p>
            <a:pPr algn="l">
              <a:lnSpc>
                <a:spcPts val="4800"/>
              </a:lnSpc>
            </a:pPr>
            <a:endParaRPr lang="en-US" sz="4000" b="1" spc="843">
              <a:solidFill>
                <a:srgbClr val="012495"/>
              </a:solidFill>
              <a:latin typeface="Open Sans Bold"/>
              <a:ea typeface="Open Sans Bold"/>
              <a:cs typeface="Open Sans Bold"/>
              <a:sym typeface="Open Sans Bold"/>
            </a:endParaRPr>
          </a:p>
        </p:txBody>
      </p:sp>
      <p:sp>
        <p:nvSpPr>
          <p:cNvPr id="5" name="TextBox 5"/>
          <p:cNvSpPr txBox="1"/>
          <p:nvPr/>
        </p:nvSpPr>
        <p:spPr>
          <a:xfrm>
            <a:off x="1767840" y="3055620"/>
            <a:ext cx="14752320" cy="4986873"/>
          </a:xfrm>
          <a:prstGeom prst="rect">
            <a:avLst/>
          </a:prstGeom>
        </p:spPr>
        <p:txBody>
          <a:bodyPr lIns="0" tIns="0" rIns="0" bIns="0" rtlCol="0" anchor="t">
            <a:spAutoFit/>
          </a:bodyPr>
          <a:lstStyle/>
          <a:p>
            <a:pPr algn="l">
              <a:lnSpc>
                <a:spcPts val="4320"/>
              </a:lnSpc>
            </a:pPr>
            <a:r>
              <a:rPr lang="en-US" sz="3600" b="1" i="1" dirty="0">
                <a:solidFill>
                  <a:srgbClr val="012495"/>
                </a:solidFill>
                <a:latin typeface="Open Sans Bold Italics"/>
                <a:ea typeface="Open Sans Bold Italics"/>
                <a:cs typeface="Open Sans Bold Italics"/>
                <a:sym typeface="Open Sans Bold Italics"/>
              </a:rPr>
              <a:t>“The Government intends to introduce an Employment Rights Bill within its first 100 days, which will bring forth new workers’ rights including entitlement to parental leave, sick pay and protection from unfair dismissal from day one of employment. </a:t>
            </a:r>
          </a:p>
          <a:p>
            <a:pPr algn="l">
              <a:lnSpc>
                <a:spcPts val="4320"/>
              </a:lnSpc>
            </a:pPr>
            <a:r>
              <a:rPr lang="en-US" sz="3600" b="1" i="1" dirty="0">
                <a:solidFill>
                  <a:srgbClr val="012495"/>
                </a:solidFill>
                <a:latin typeface="Open Sans Bold Italics"/>
                <a:ea typeface="Open Sans Bold Italics"/>
                <a:cs typeface="Open Sans Bold Italics"/>
                <a:sym typeface="Open Sans Bold Italics"/>
              </a:rPr>
              <a:t>Other changes expected include banning exploitative zero-hours contracts and strengthening regulation around ‘fire and rehire’ practices, </a:t>
            </a:r>
            <a:r>
              <a:rPr lang="en-US" sz="3600" b="1" i="1" dirty="0">
                <a:solidFill>
                  <a:srgbClr val="012495"/>
                </a:solidFill>
                <a:highlight>
                  <a:srgbClr val="FFFF00"/>
                </a:highlight>
                <a:latin typeface="Open Sans Bold Italics"/>
                <a:ea typeface="Open Sans Bold Italics"/>
                <a:cs typeface="Open Sans Bold Italics"/>
                <a:sym typeface="Open Sans Bold Italics"/>
              </a:rPr>
              <a:t>the creation of a single enforcement body to ensure employers uphold workers’ rights</a:t>
            </a:r>
            <a:r>
              <a:rPr lang="en-US" sz="3600" b="1" i="1" dirty="0">
                <a:solidFill>
                  <a:srgbClr val="012495"/>
                </a:solidFill>
                <a:latin typeface="Open Sans Bold Italics"/>
                <a:ea typeface="Open Sans Bold Italics"/>
                <a:cs typeface="Open Sans Bold Italics"/>
                <a:sym typeface="Open Sans Bold Italics"/>
              </a:rPr>
              <a:t>, and reforms to the minimum wage including ensuring the rate accounts for the cost of living.” </a:t>
            </a:r>
          </a:p>
        </p:txBody>
      </p:sp>
      <p:grpSp>
        <p:nvGrpSpPr>
          <p:cNvPr id="6" name="Group 6"/>
          <p:cNvGrpSpPr/>
          <p:nvPr/>
        </p:nvGrpSpPr>
        <p:grpSpPr>
          <a:xfrm>
            <a:off x="1023926" y="1728019"/>
            <a:ext cx="16240125" cy="37503"/>
            <a:chOff x="0" y="0"/>
            <a:chExt cx="21653500" cy="50004"/>
          </a:xfrm>
        </p:grpSpPr>
        <p:sp>
          <p:nvSpPr>
            <p:cNvPr id="7" name="Freeform 7"/>
            <p:cNvSpPr/>
            <p:nvPr/>
          </p:nvSpPr>
          <p:spPr>
            <a:xfrm>
              <a:off x="6350" y="0"/>
              <a:ext cx="21640800" cy="50038"/>
            </a:xfrm>
            <a:custGeom>
              <a:avLst/>
              <a:gdLst/>
              <a:ahLst/>
              <a:cxnLst/>
              <a:rect l="l" t="t" r="r" b="b"/>
              <a:pathLst>
                <a:path w="21640800" h="50038">
                  <a:moveTo>
                    <a:pt x="0" y="0"/>
                  </a:moveTo>
                  <a:lnTo>
                    <a:pt x="21640800" y="37338"/>
                  </a:lnTo>
                  <a:lnTo>
                    <a:pt x="21640800" y="50038"/>
                  </a:lnTo>
                  <a:lnTo>
                    <a:pt x="0" y="12700"/>
                  </a:lnTo>
                  <a:close/>
                </a:path>
              </a:pathLst>
            </a:custGeom>
            <a:solidFill>
              <a:srgbClr val="4BACC6"/>
            </a:solid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197" y="736379"/>
            <a:ext cx="9637297" cy="9909396"/>
            <a:chOff x="0" y="0"/>
            <a:chExt cx="12849729" cy="13212528"/>
          </a:xfrm>
        </p:grpSpPr>
        <p:sp>
          <p:nvSpPr>
            <p:cNvPr id="3" name="Freeform 3"/>
            <p:cNvSpPr/>
            <p:nvPr/>
          </p:nvSpPr>
          <p:spPr>
            <a:xfrm>
              <a:off x="0" y="0"/>
              <a:ext cx="12849733" cy="13212572"/>
            </a:xfrm>
            <a:custGeom>
              <a:avLst/>
              <a:gdLst/>
              <a:ahLst/>
              <a:cxnLst/>
              <a:rect l="l" t="t" r="r" b="b"/>
              <a:pathLst>
                <a:path w="12849733" h="13212572">
                  <a:moveTo>
                    <a:pt x="0" y="0"/>
                  </a:moveTo>
                  <a:lnTo>
                    <a:pt x="12849733" y="0"/>
                  </a:lnTo>
                  <a:lnTo>
                    <a:pt x="12849733" y="13212572"/>
                  </a:lnTo>
                  <a:lnTo>
                    <a:pt x="0" y="13212572"/>
                  </a:lnTo>
                  <a:lnTo>
                    <a:pt x="0" y="0"/>
                  </a:lnTo>
                  <a:close/>
                </a:path>
              </a:pathLst>
            </a:custGeom>
            <a:blipFill>
              <a:blip r:embed="rId3">
                <a:alphaModFix amt="50000"/>
              </a:blip>
              <a:stretch>
                <a:fillRect l="-1411" r="-1411"/>
              </a:stretch>
            </a:blipFill>
          </p:spPr>
          <p:txBody>
            <a:bodyPr/>
            <a:lstStyle/>
            <a:p>
              <a:endParaRPr lang="en-US"/>
            </a:p>
          </p:txBody>
        </p:sp>
      </p:grpSp>
      <p:sp>
        <p:nvSpPr>
          <p:cNvPr id="4" name="TextBox 4"/>
          <p:cNvSpPr txBox="1"/>
          <p:nvPr/>
        </p:nvSpPr>
        <p:spPr>
          <a:xfrm>
            <a:off x="1158240" y="475980"/>
            <a:ext cx="16809719" cy="1241524"/>
          </a:xfrm>
          <a:prstGeom prst="rect">
            <a:avLst/>
          </a:prstGeom>
        </p:spPr>
        <p:txBody>
          <a:bodyPr lIns="0" tIns="0" rIns="0" bIns="0" rtlCol="0" anchor="t">
            <a:spAutoFit/>
          </a:bodyPr>
          <a:lstStyle/>
          <a:p>
            <a:pPr algn="l">
              <a:lnSpc>
                <a:spcPts val="4800"/>
              </a:lnSpc>
            </a:pPr>
            <a:r>
              <a:rPr lang="en-US" sz="4000" b="1" spc="843">
                <a:solidFill>
                  <a:srgbClr val="012495"/>
                </a:solidFill>
                <a:latin typeface="Open Sans Bold"/>
                <a:ea typeface="Open Sans Bold"/>
                <a:cs typeface="Open Sans Bold"/>
                <a:sym typeface="Open Sans Bold"/>
              </a:rPr>
              <a:t>‘LABOUR’S NEW DEAL FOR WORKING PEOPLE’</a:t>
            </a:r>
          </a:p>
          <a:p>
            <a:pPr algn="l">
              <a:lnSpc>
                <a:spcPts val="4800"/>
              </a:lnSpc>
            </a:pPr>
            <a:endParaRPr lang="en-US" sz="4000" b="1" spc="843">
              <a:solidFill>
                <a:srgbClr val="012495"/>
              </a:solidFill>
              <a:latin typeface="Open Sans Bold"/>
              <a:ea typeface="Open Sans Bold"/>
              <a:cs typeface="Open Sans Bold"/>
              <a:sym typeface="Open Sans Bold"/>
            </a:endParaRPr>
          </a:p>
        </p:txBody>
      </p:sp>
      <p:sp>
        <p:nvSpPr>
          <p:cNvPr id="5" name="TextBox 5"/>
          <p:cNvSpPr txBox="1"/>
          <p:nvPr/>
        </p:nvSpPr>
        <p:spPr>
          <a:xfrm>
            <a:off x="9235440" y="3157300"/>
            <a:ext cx="7521815" cy="4857750"/>
          </a:xfrm>
          <a:prstGeom prst="rect">
            <a:avLst/>
          </a:prstGeom>
        </p:spPr>
        <p:txBody>
          <a:bodyPr lIns="0" tIns="0" rIns="0" bIns="0" rtlCol="0" anchor="t">
            <a:spAutoFit/>
          </a:bodyPr>
          <a:lstStyle/>
          <a:p>
            <a:pPr marL="386080" lvl="1" indent="-193040" algn="l">
              <a:lnSpc>
                <a:spcPts val="3840"/>
              </a:lnSpc>
              <a:buFont typeface="Arial"/>
              <a:buChar char="•"/>
            </a:pPr>
            <a:r>
              <a:rPr lang="en-US" sz="3200">
                <a:solidFill>
                  <a:srgbClr val="012495"/>
                </a:solidFill>
                <a:latin typeface="League Spartan"/>
                <a:ea typeface="League Spartan"/>
                <a:cs typeface="League Spartan"/>
                <a:sym typeface="League Spartan"/>
              </a:rPr>
              <a:t>enhanced job security, </a:t>
            </a:r>
          </a:p>
          <a:p>
            <a:pPr marL="386080" lvl="1" indent="-193040" algn="l">
              <a:lnSpc>
                <a:spcPts val="3840"/>
              </a:lnSpc>
            </a:pPr>
            <a:endParaRPr lang="en-US" sz="3200">
              <a:solidFill>
                <a:srgbClr val="012495"/>
              </a:solidFill>
              <a:latin typeface="League Spartan"/>
              <a:ea typeface="League Spartan"/>
              <a:cs typeface="League Spartan"/>
              <a:sym typeface="League Spartan"/>
            </a:endParaRPr>
          </a:p>
          <a:p>
            <a:pPr marL="386080" lvl="1" indent="-193040" algn="l">
              <a:lnSpc>
                <a:spcPts val="3840"/>
              </a:lnSpc>
              <a:buFont typeface="Arial"/>
              <a:buChar char="•"/>
            </a:pPr>
            <a:r>
              <a:rPr lang="en-US" sz="3200">
                <a:solidFill>
                  <a:srgbClr val="012495"/>
                </a:solidFill>
                <a:latin typeface="League Spartan"/>
                <a:ea typeface="League Spartan"/>
                <a:cs typeface="League Spartan"/>
                <a:sym typeface="League Spartan"/>
              </a:rPr>
              <a:t>fairer wages, </a:t>
            </a:r>
          </a:p>
          <a:p>
            <a:pPr marL="386080" lvl="1" indent="-193040" algn="l">
              <a:lnSpc>
                <a:spcPts val="3840"/>
              </a:lnSpc>
            </a:pPr>
            <a:endParaRPr lang="en-US" sz="3200">
              <a:solidFill>
                <a:srgbClr val="012495"/>
              </a:solidFill>
              <a:latin typeface="League Spartan"/>
              <a:ea typeface="League Spartan"/>
              <a:cs typeface="League Spartan"/>
              <a:sym typeface="League Spartan"/>
            </a:endParaRPr>
          </a:p>
          <a:p>
            <a:pPr marL="386080" lvl="1" indent="-193040" algn="l">
              <a:lnSpc>
                <a:spcPts val="3840"/>
              </a:lnSpc>
              <a:buFont typeface="Arial"/>
              <a:buChar char="•"/>
            </a:pPr>
            <a:r>
              <a:rPr lang="en-US" sz="3200">
                <a:solidFill>
                  <a:srgbClr val="012495"/>
                </a:solidFill>
                <a:latin typeface="League Spartan"/>
                <a:ea typeface="League Spartan"/>
                <a:cs typeface="League Spartan"/>
                <a:sym typeface="League Spartan"/>
              </a:rPr>
              <a:t> better working conditions for employees,</a:t>
            </a:r>
          </a:p>
          <a:p>
            <a:pPr marL="386080" lvl="1" indent="-193040" algn="l">
              <a:lnSpc>
                <a:spcPts val="3840"/>
              </a:lnSpc>
            </a:pPr>
            <a:endParaRPr lang="en-US" sz="3200">
              <a:solidFill>
                <a:srgbClr val="012495"/>
              </a:solidFill>
              <a:latin typeface="League Spartan"/>
              <a:ea typeface="League Spartan"/>
              <a:cs typeface="League Spartan"/>
              <a:sym typeface="League Spartan"/>
            </a:endParaRPr>
          </a:p>
          <a:p>
            <a:pPr marL="386080" lvl="1" indent="-193040" algn="l">
              <a:lnSpc>
                <a:spcPts val="3840"/>
              </a:lnSpc>
              <a:buFont typeface="Arial"/>
              <a:buChar char="•"/>
            </a:pPr>
            <a:r>
              <a:rPr lang="en-US" sz="3200">
                <a:solidFill>
                  <a:srgbClr val="012495"/>
                </a:solidFill>
                <a:latin typeface="League Spartan"/>
                <a:ea typeface="League Spartan"/>
                <a:cs typeface="League Spartan"/>
                <a:sym typeface="League Spartan"/>
              </a:rPr>
              <a:t>  new regulatory and administrative responsibilities on employers</a:t>
            </a:r>
          </a:p>
        </p:txBody>
      </p:sp>
      <p:sp>
        <p:nvSpPr>
          <p:cNvPr id="6" name="TextBox 6"/>
          <p:cNvSpPr txBox="1"/>
          <p:nvPr/>
        </p:nvSpPr>
        <p:spPr>
          <a:xfrm>
            <a:off x="3095897" y="5373738"/>
            <a:ext cx="3779520" cy="1478220"/>
          </a:xfrm>
          <a:prstGeom prst="rect">
            <a:avLst/>
          </a:prstGeom>
        </p:spPr>
        <p:txBody>
          <a:bodyPr lIns="0" tIns="0" rIns="0" bIns="0" rtlCol="0" anchor="t">
            <a:spAutoFit/>
          </a:bodyPr>
          <a:lstStyle/>
          <a:p>
            <a:pPr algn="l">
              <a:lnSpc>
                <a:spcPts val="3840"/>
              </a:lnSpc>
            </a:pPr>
            <a:r>
              <a:rPr lang="en-US" sz="3200">
                <a:solidFill>
                  <a:srgbClr val="012495"/>
                </a:solidFill>
                <a:latin typeface="League Spartan"/>
                <a:ea typeface="League Spartan"/>
                <a:cs typeface="League Spartan"/>
                <a:sym typeface="League Spartan"/>
              </a:rPr>
              <a:t>Introducing employee-centric reforms</a:t>
            </a:r>
          </a:p>
        </p:txBody>
      </p:sp>
      <p:grpSp>
        <p:nvGrpSpPr>
          <p:cNvPr id="7" name="Group 7"/>
          <p:cNvGrpSpPr/>
          <p:nvPr/>
        </p:nvGrpSpPr>
        <p:grpSpPr>
          <a:xfrm>
            <a:off x="1062038" y="1326462"/>
            <a:ext cx="16240125" cy="37503"/>
            <a:chOff x="0" y="0"/>
            <a:chExt cx="21653500" cy="50004"/>
          </a:xfrm>
        </p:grpSpPr>
        <p:sp>
          <p:nvSpPr>
            <p:cNvPr id="8" name="Freeform 8"/>
            <p:cNvSpPr/>
            <p:nvPr/>
          </p:nvSpPr>
          <p:spPr>
            <a:xfrm>
              <a:off x="6350" y="0"/>
              <a:ext cx="21640800" cy="50038"/>
            </a:xfrm>
            <a:custGeom>
              <a:avLst/>
              <a:gdLst/>
              <a:ahLst/>
              <a:cxnLst/>
              <a:rect l="l" t="t" r="r" b="b"/>
              <a:pathLst>
                <a:path w="21640800" h="50038">
                  <a:moveTo>
                    <a:pt x="0" y="0"/>
                  </a:moveTo>
                  <a:lnTo>
                    <a:pt x="21640800" y="37338"/>
                  </a:lnTo>
                  <a:lnTo>
                    <a:pt x="21640800" y="50038"/>
                  </a:lnTo>
                  <a:lnTo>
                    <a:pt x="0" y="12700"/>
                  </a:lnTo>
                  <a:close/>
                </a:path>
              </a:pathLst>
            </a:custGeom>
            <a:solidFill>
              <a:srgbClr val="4BACC6"/>
            </a:solid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23218" y="-571500"/>
            <a:ext cx="12802980" cy="13164458"/>
            <a:chOff x="0" y="0"/>
            <a:chExt cx="12849729" cy="13212528"/>
          </a:xfrm>
        </p:grpSpPr>
        <p:sp>
          <p:nvSpPr>
            <p:cNvPr id="3" name="Freeform 3"/>
            <p:cNvSpPr/>
            <p:nvPr/>
          </p:nvSpPr>
          <p:spPr>
            <a:xfrm>
              <a:off x="0" y="0"/>
              <a:ext cx="12849733" cy="13212572"/>
            </a:xfrm>
            <a:custGeom>
              <a:avLst/>
              <a:gdLst/>
              <a:ahLst/>
              <a:cxnLst/>
              <a:rect l="l" t="t" r="r" b="b"/>
              <a:pathLst>
                <a:path w="12849733" h="13212572">
                  <a:moveTo>
                    <a:pt x="0" y="0"/>
                  </a:moveTo>
                  <a:lnTo>
                    <a:pt x="12849733" y="0"/>
                  </a:lnTo>
                  <a:lnTo>
                    <a:pt x="12849733" y="13212572"/>
                  </a:lnTo>
                  <a:lnTo>
                    <a:pt x="0" y="13212572"/>
                  </a:lnTo>
                  <a:lnTo>
                    <a:pt x="0" y="0"/>
                  </a:lnTo>
                  <a:close/>
                </a:path>
              </a:pathLst>
            </a:custGeom>
            <a:blipFill>
              <a:blip r:embed="rId3">
                <a:alphaModFix amt="18999"/>
              </a:blip>
              <a:stretch>
                <a:fillRect l="-1411" r="-1411"/>
              </a:stretch>
            </a:blipFill>
          </p:spPr>
          <p:txBody>
            <a:bodyPr/>
            <a:lstStyle/>
            <a:p>
              <a:endParaRPr lang="en-US"/>
            </a:p>
          </p:txBody>
        </p:sp>
      </p:grpSp>
      <p:sp>
        <p:nvSpPr>
          <p:cNvPr id="4" name="TextBox 4"/>
          <p:cNvSpPr txBox="1"/>
          <p:nvPr/>
        </p:nvSpPr>
        <p:spPr>
          <a:xfrm>
            <a:off x="1158240" y="475980"/>
            <a:ext cx="16809719" cy="1241524"/>
          </a:xfrm>
          <a:prstGeom prst="rect">
            <a:avLst/>
          </a:prstGeom>
        </p:spPr>
        <p:txBody>
          <a:bodyPr lIns="0" tIns="0" rIns="0" bIns="0" rtlCol="0" anchor="t">
            <a:spAutoFit/>
          </a:bodyPr>
          <a:lstStyle/>
          <a:p>
            <a:pPr algn="l">
              <a:lnSpc>
                <a:spcPts val="4800"/>
              </a:lnSpc>
            </a:pPr>
            <a:r>
              <a:rPr lang="en-US" sz="4000" b="1" spc="843">
                <a:solidFill>
                  <a:srgbClr val="012495"/>
                </a:solidFill>
                <a:latin typeface="Open Sans Bold"/>
                <a:ea typeface="Open Sans Bold"/>
                <a:cs typeface="Open Sans Bold"/>
                <a:sym typeface="Open Sans Bold"/>
              </a:rPr>
              <a:t>‘LABOUR’S NEW DEAL FOR WORKING PEOPLE’</a:t>
            </a:r>
          </a:p>
          <a:p>
            <a:pPr algn="l">
              <a:lnSpc>
                <a:spcPts val="4800"/>
              </a:lnSpc>
            </a:pPr>
            <a:endParaRPr lang="en-US" sz="4000" b="1" spc="843">
              <a:solidFill>
                <a:srgbClr val="012495"/>
              </a:solidFill>
              <a:latin typeface="Open Sans Bold"/>
              <a:ea typeface="Open Sans Bold"/>
              <a:cs typeface="Open Sans Bold"/>
              <a:sym typeface="Open Sans Bold"/>
            </a:endParaRPr>
          </a:p>
        </p:txBody>
      </p:sp>
      <p:sp>
        <p:nvSpPr>
          <p:cNvPr id="5" name="TextBox 5"/>
          <p:cNvSpPr txBox="1"/>
          <p:nvPr/>
        </p:nvSpPr>
        <p:spPr>
          <a:xfrm>
            <a:off x="1290638" y="1717504"/>
            <a:ext cx="10151645" cy="485775"/>
          </a:xfrm>
          <a:prstGeom prst="rect">
            <a:avLst/>
          </a:prstGeom>
        </p:spPr>
        <p:txBody>
          <a:bodyPr lIns="0" tIns="0" rIns="0" bIns="0" rtlCol="0" anchor="t">
            <a:spAutoFit/>
          </a:bodyPr>
          <a:lstStyle/>
          <a:p>
            <a:pPr algn="l">
              <a:lnSpc>
                <a:spcPts val="3840"/>
              </a:lnSpc>
            </a:pPr>
            <a:r>
              <a:rPr lang="en-US" sz="3200">
                <a:solidFill>
                  <a:srgbClr val="012495"/>
                </a:solidFill>
                <a:latin typeface="League Spartan"/>
                <a:ea typeface="League Spartan"/>
                <a:cs typeface="League Spartan"/>
                <a:sym typeface="League Spartan"/>
              </a:rPr>
              <a:t>Introducing employee-centric reforms</a:t>
            </a:r>
          </a:p>
        </p:txBody>
      </p:sp>
      <p:sp>
        <p:nvSpPr>
          <p:cNvPr id="6" name="TextBox 6"/>
          <p:cNvSpPr txBox="1"/>
          <p:nvPr/>
        </p:nvSpPr>
        <p:spPr>
          <a:xfrm>
            <a:off x="1290638" y="2593804"/>
            <a:ext cx="15968662" cy="1171575"/>
          </a:xfrm>
          <a:prstGeom prst="rect">
            <a:avLst/>
          </a:prstGeom>
        </p:spPr>
        <p:txBody>
          <a:bodyPr lIns="0" tIns="0" rIns="0" bIns="0" rtlCol="0" anchor="t">
            <a:spAutoFit/>
          </a:bodyPr>
          <a:lstStyle/>
          <a:p>
            <a:pPr algn="l">
              <a:lnSpc>
                <a:spcPts val="3840"/>
              </a:lnSpc>
            </a:pPr>
            <a:r>
              <a:rPr lang="en-US" sz="3200">
                <a:solidFill>
                  <a:srgbClr val="012495"/>
                </a:solidFill>
                <a:latin typeface="League Spartan"/>
                <a:ea typeface="League Spartan"/>
                <a:cs typeface="League Spartan"/>
                <a:sym typeface="League Spartan"/>
              </a:rPr>
              <a:t>Unfair dismissal</a:t>
            </a:r>
          </a:p>
          <a:p>
            <a:pPr marL="496574" lvl="1" indent="-248287" algn="l">
              <a:lnSpc>
                <a:spcPts val="2760"/>
              </a:lnSpc>
              <a:buFont typeface="Arial"/>
              <a:buChar char="•"/>
            </a:pPr>
            <a:r>
              <a:rPr lang="en-US" sz="2300">
                <a:solidFill>
                  <a:srgbClr val="012495"/>
                </a:solidFill>
                <a:latin typeface="Open Sans"/>
                <a:ea typeface="Open Sans"/>
                <a:cs typeface="Open Sans"/>
                <a:sym typeface="Open Sans"/>
              </a:rPr>
              <a:t>Employees will be protected from unfair dismissal from the first day of their employment, in line with fair probationary arrangements</a:t>
            </a:r>
          </a:p>
        </p:txBody>
      </p:sp>
      <p:sp>
        <p:nvSpPr>
          <p:cNvPr id="7" name="TextBox 7"/>
          <p:cNvSpPr txBox="1"/>
          <p:nvPr/>
        </p:nvSpPr>
        <p:spPr>
          <a:xfrm>
            <a:off x="1290638" y="4424778"/>
            <a:ext cx="15968662" cy="1171575"/>
          </a:xfrm>
          <a:prstGeom prst="rect">
            <a:avLst/>
          </a:prstGeom>
        </p:spPr>
        <p:txBody>
          <a:bodyPr lIns="0" tIns="0" rIns="0" bIns="0" rtlCol="0" anchor="t">
            <a:spAutoFit/>
          </a:bodyPr>
          <a:lstStyle/>
          <a:p>
            <a:pPr algn="l">
              <a:lnSpc>
                <a:spcPts val="3840"/>
              </a:lnSpc>
            </a:pPr>
            <a:r>
              <a:rPr lang="en-US" sz="3200">
                <a:solidFill>
                  <a:srgbClr val="012495"/>
                </a:solidFill>
                <a:latin typeface="League Spartan"/>
                <a:ea typeface="League Spartan"/>
                <a:cs typeface="League Spartan"/>
                <a:sym typeface="League Spartan"/>
              </a:rPr>
              <a:t>Fire and rehire</a:t>
            </a:r>
          </a:p>
          <a:p>
            <a:pPr marL="496574" lvl="1" indent="-248287" algn="l">
              <a:lnSpc>
                <a:spcPts val="2760"/>
              </a:lnSpc>
              <a:buFont typeface="Arial"/>
              <a:buChar char="•"/>
            </a:pPr>
            <a:r>
              <a:rPr lang="en-US" sz="2300">
                <a:solidFill>
                  <a:srgbClr val="012495"/>
                </a:solidFill>
                <a:latin typeface="Open Sans"/>
                <a:ea typeface="Open Sans"/>
                <a:cs typeface="Open Sans"/>
                <a:sym typeface="Open Sans"/>
              </a:rPr>
              <a:t>The government intends to reform the law to further restrict ‘fire and rehire’ and ‘fire and replace’ practices and replace the new statutory code.</a:t>
            </a:r>
          </a:p>
        </p:txBody>
      </p:sp>
      <p:sp>
        <p:nvSpPr>
          <p:cNvPr id="8" name="TextBox 8"/>
          <p:cNvSpPr txBox="1"/>
          <p:nvPr/>
        </p:nvSpPr>
        <p:spPr>
          <a:xfrm>
            <a:off x="1290638" y="6255751"/>
            <a:ext cx="15716635" cy="1171575"/>
          </a:xfrm>
          <a:prstGeom prst="rect">
            <a:avLst/>
          </a:prstGeom>
        </p:spPr>
        <p:txBody>
          <a:bodyPr lIns="0" tIns="0" rIns="0" bIns="0" rtlCol="0" anchor="t">
            <a:spAutoFit/>
          </a:bodyPr>
          <a:lstStyle/>
          <a:p>
            <a:pPr algn="l">
              <a:lnSpc>
                <a:spcPts val="3840"/>
              </a:lnSpc>
            </a:pPr>
            <a:r>
              <a:rPr lang="en-US" sz="3200">
                <a:solidFill>
                  <a:srgbClr val="012495"/>
                </a:solidFill>
                <a:latin typeface="League Spartan"/>
                <a:ea typeface="League Spartan"/>
                <a:cs typeface="League Spartan"/>
                <a:sym typeface="League Spartan"/>
              </a:rPr>
              <a:t>Flexible working</a:t>
            </a:r>
          </a:p>
          <a:p>
            <a:pPr marL="496574" lvl="1" indent="-248287" algn="l">
              <a:lnSpc>
                <a:spcPts val="2760"/>
              </a:lnSpc>
              <a:buFont typeface="Arial"/>
              <a:buChar char="•"/>
            </a:pPr>
            <a:r>
              <a:rPr lang="en-US" sz="2300">
                <a:solidFill>
                  <a:srgbClr val="012495"/>
                </a:solidFill>
                <a:latin typeface="Open Sans"/>
                <a:ea typeface="Open Sans"/>
                <a:cs typeface="Open Sans"/>
                <a:sym typeface="Open Sans"/>
              </a:rPr>
              <a:t>The government intends to ensure flexible working (a day-one right since April 2024) is the default for all workers from day one (apart from when it is not reasonably feasible)</a:t>
            </a:r>
          </a:p>
        </p:txBody>
      </p:sp>
      <p:sp>
        <p:nvSpPr>
          <p:cNvPr id="9" name="TextBox 9"/>
          <p:cNvSpPr txBox="1"/>
          <p:nvPr/>
        </p:nvSpPr>
        <p:spPr>
          <a:xfrm>
            <a:off x="1290638" y="8086725"/>
            <a:ext cx="16458697" cy="1171575"/>
          </a:xfrm>
          <a:prstGeom prst="rect">
            <a:avLst/>
          </a:prstGeom>
        </p:spPr>
        <p:txBody>
          <a:bodyPr lIns="0" tIns="0" rIns="0" bIns="0" rtlCol="0" anchor="t">
            <a:spAutoFit/>
          </a:bodyPr>
          <a:lstStyle/>
          <a:p>
            <a:pPr algn="l">
              <a:lnSpc>
                <a:spcPts val="3840"/>
              </a:lnSpc>
            </a:pPr>
            <a:r>
              <a:rPr lang="en-US" sz="3200" dirty="0">
                <a:solidFill>
                  <a:srgbClr val="012495"/>
                </a:solidFill>
                <a:latin typeface="League Spartan"/>
                <a:ea typeface="League Spartan"/>
                <a:cs typeface="League Spartan"/>
                <a:sym typeface="League Spartan"/>
              </a:rPr>
              <a:t>Ethnicity, Disability &amp; Gender pay gap reporting</a:t>
            </a:r>
          </a:p>
          <a:p>
            <a:pPr marL="496574" lvl="1" indent="-248287" algn="l">
              <a:lnSpc>
                <a:spcPts val="2760"/>
              </a:lnSpc>
              <a:buFont typeface="Arial"/>
              <a:buChar char="•"/>
            </a:pPr>
            <a:r>
              <a:rPr lang="en-US" sz="2300" dirty="0">
                <a:solidFill>
                  <a:srgbClr val="012495"/>
                </a:solidFill>
                <a:latin typeface="Open Sans"/>
                <a:ea typeface="Open Sans"/>
                <a:cs typeface="Open Sans"/>
                <a:sym typeface="Open Sans"/>
              </a:rPr>
              <a:t>Reporting will become compulsory for employers with at least 250 employees. Action plans to be published</a:t>
            </a:r>
          </a:p>
          <a:p>
            <a:pPr algn="l">
              <a:lnSpc>
                <a:spcPts val="2760"/>
              </a:lnSpc>
            </a:pPr>
            <a:endParaRPr lang="en-US" sz="2300" dirty="0">
              <a:solidFill>
                <a:srgbClr val="012495"/>
              </a:solidFill>
              <a:latin typeface="Open Sans"/>
              <a:ea typeface="Open Sans"/>
              <a:cs typeface="Open Sans"/>
              <a:sym typeface="Open Sans"/>
            </a:endParaRPr>
          </a:p>
        </p:txBody>
      </p:sp>
      <p:grpSp>
        <p:nvGrpSpPr>
          <p:cNvPr id="10" name="Group 10"/>
          <p:cNvGrpSpPr/>
          <p:nvPr/>
        </p:nvGrpSpPr>
        <p:grpSpPr>
          <a:xfrm>
            <a:off x="1290638" y="1255239"/>
            <a:ext cx="15478125" cy="72843"/>
            <a:chOff x="0" y="0"/>
            <a:chExt cx="20637500" cy="97124"/>
          </a:xfrm>
        </p:grpSpPr>
        <p:sp>
          <p:nvSpPr>
            <p:cNvPr id="11" name="Freeform 11"/>
            <p:cNvSpPr/>
            <p:nvPr/>
          </p:nvSpPr>
          <p:spPr>
            <a:xfrm>
              <a:off x="6350" y="0"/>
              <a:ext cx="20624800" cy="97155"/>
            </a:xfrm>
            <a:custGeom>
              <a:avLst/>
              <a:gdLst/>
              <a:ahLst/>
              <a:cxnLst/>
              <a:rect l="l" t="t" r="r" b="b"/>
              <a:pathLst>
                <a:path w="20624800" h="97155">
                  <a:moveTo>
                    <a:pt x="0" y="84455"/>
                  </a:moveTo>
                  <a:lnTo>
                    <a:pt x="20624800" y="0"/>
                  </a:lnTo>
                  <a:lnTo>
                    <a:pt x="20624800" y="12700"/>
                  </a:lnTo>
                  <a:lnTo>
                    <a:pt x="0" y="97155"/>
                  </a:lnTo>
                  <a:close/>
                </a:path>
              </a:pathLst>
            </a:custGeom>
            <a:solidFill>
              <a:srgbClr val="4BACC6"/>
            </a:solid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00" y="-1638300"/>
            <a:ext cx="12802980" cy="13164458"/>
            <a:chOff x="0" y="0"/>
            <a:chExt cx="12849729" cy="13212528"/>
          </a:xfrm>
        </p:grpSpPr>
        <p:sp>
          <p:nvSpPr>
            <p:cNvPr id="3" name="Freeform 3"/>
            <p:cNvSpPr/>
            <p:nvPr/>
          </p:nvSpPr>
          <p:spPr>
            <a:xfrm>
              <a:off x="0" y="0"/>
              <a:ext cx="12849733" cy="13212572"/>
            </a:xfrm>
            <a:custGeom>
              <a:avLst/>
              <a:gdLst/>
              <a:ahLst/>
              <a:cxnLst/>
              <a:rect l="l" t="t" r="r" b="b"/>
              <a:pathLst>
                <a:path w="12849733" h="13212572">
                  <a:moveTo>
                    <a:pt x="0" y="0"/>
                  </a:moveTo>
                  <a:lnTo>
                    <a:pt x="12849733" y="0"/>
                  </a:lnTo>
                  <a:lnTo>
                    <a:pt x="12849733" y="13212572"/>
                  </a:lnTo>
                  <a:lnTo>
                    <a:pt x="0" y="13212572"/>
                  </a:lnTo>
                  <a:lnTo>
                    <a:pt x="0" y="0"/>
                  </a:lnTo>
                  <a:close/>
                </a:path>
              </a:pathLst>
            </a:custGeom>
            <a:blipFill>
              <a:blip r:embed="rId3">
                <a:alphaModFix amt="18999"/>
              </a:blip>
              <a:stretch>
                <a:fillRect l="-1411" r="-1411"/>
              </a:stretch>
            </a:blipFill>
          </p:spPr>
          <p:txBody>
            <a:bodyPr/>
            <a:lstStyle/>
            <a:p>
              <a:endParaRPr lang="en-US"/>
            </a:p>
          </p:txBody>
        </p:sp>
      </p:grpSp>
      <p:sp>
        <p:nvSpPr>
          <p:cNvPr id="4" name="TextBox 4"/>
          <p:cNvSpPr txBox="1"/>
          <p:nvPr/>
        </p:nvSpPr>
        <p:spPr>
          <a:xfrm>
            <a:off x="1158240" y="475980"/>
            <a:ext cx="16809719" cy="1241524"/>
          </a:xfrm>
          <a:prstGeom prst="rect">
            <a:avLst/>
          </a:prstGeom>
        </p:spPr>
        <p:txBody>
          <a:bodyPr lIns="0" tIns="0" rIns="0" bIns="0" rtlCol="0" anchor="t">
            <a:spAutoFit/>
          </a:bodyPr>
          <a:lstStyle/>
          <a:p>
            <a:pPr algn="l">
              <a:lnSpc>
                <a:spcPts val="4800"/>
              </a:lnSpc>
            </a:pPr>
            <a:r>
              <a:rPr lang="en-US" sz="4000" b="1" spc="843" dirty="0">
                <a:solidFill>
                  <a:srgbClr val="012495"/>
                </a:solidFill>
                <a:latin typeface="Open Sans Bold"/>
                <a:ea typeface="Open Sans Bold"/>
                <a:cs typeface="Open Sans Bold"/>
                <a:sym typeface="Open Sans Bold"/>
              </a:rPr>
              <a:t>‘LABOUR’S NEW DEAL FOR WORKING PEOPLE’</a:t>
            </a:r>
          </a:p>
          <a:p>
            <a:pPr algn="l">
              <a:lnSpc>
                <a:spcPts val="4800"/>
              </a:lnSpc>
            </a:pPr>
            <a:endParaRPr lang="en-US" sz="4000" b="1" spc="843" dirty="0">
              <a:solidFill>
                <a:srgbClr val="012495"/>
              </a:solidFill>
              <a:latin typeface="Open Sans Bold"/>
              <a:ea typeface="Open Sans Bold"/>
              <a:cs typeface="Open Sans Bold"/>
              <a:sym typeface="Open Sans Bold"/>
            </a:endParaRPr>
          </a:p>
        </p:txBody>
      </p:sp>
      <p:sp>
        <p:nvSpPr>
          <p:cNvPr id="5" name="TextBox 5"/>
          <p:cNvSpPr txBox="1"/>
          <p:nvPr/>
        </p:nvSpPr>
        <p:spPr>
          <a:xfrm>
            <a:off x="1290637" y="2467000"/>
            <a:ext cx="15968662" cy="1514475"/>
          </a:xfrm>
          <a:prstGeom prst="rect">
            <a:avLst/>
          </a:prstGeom>
        </p:spPr>
        <p:txBody>
          <a:bodyPr lIns="0" tIns="0" rIns="0" bIns="0" rtlCol="0" anchor="t">
            <a:spAutoFit/>
          </a:bodyPr>
          <a:lstStyle/>
          <a:p>
            <a:pPr algn="l">
              <a:lnSpc>
                <a:spcPts val="3840"/>
              </a:lnSpc>
            </a:pPr>
            <a:r>
              <a:rPr lang="en-US" sz="3200" dirty="0">
                <a:solidFill>
                  <a:srgbClr val="012495"/>
                </a:solidFill>
                <a:latin typeface="League Spartan"/>
                <a:ea typeface="League Spartan"/>
                <a:cs typeface="League Spartan"/>
                <a:sym typeface="League Spartan"/>
              </a:rPr>
              <a:t>Maternity returners, Parental leave</a:t>
            </a:r>
          </a:p>
          <a:p>
            <a:pPr marL="496574" lvl="1" indent="-248287" algn="l">
              <a:lnSpc>
                <a:spcPts val="2760"/>
              </a:lnSpc>
              <a:buFont typeface="Arial"/>
              <a:buChar char="•"/>
            </a:pPr>
            <a:r>
              <a:rPr lang="en-US" sz="2300" dirty="0">
                <a:solidFill>
                  <a:srgbClr val="012495"/>
                </a:solidFill>
                <a:latin typeface="Open Sans"/>
                <a:ea typeface="Open Sans"/>
                <a:cs typeface="Open Sans"/>
                <a:sym typeface="Open Sans"/>
              </a:rPr>
              <a:t>It will become unlawful to dismiss a woman who has had a baby for six months after she comes back to work (with some exceptions). To become a day one right </a:t>
            </a:r>
          </a:p>
          <a:p>
            <a:pPr algn="l">
              <a:lnSpc>
                <a:spcPts val="2760"/>
              </a:lnSpc>
            </a:pPr>
            <a:endParaRPr lang="en-US" sz="2300" dirty="0">
              <a:solidFill>
                <a:srgbClr val="012495"/>
              </a:solidFill>
              <a:latin typeface="Open Sans"/>
              <a:ea typeface="Open Sans"/>
              <a:cs typeface="Open Sans"/>
              <a:sym typeface="Open Sans"/>
            </a:endParaRPr>
          </a:p>
        </p:txBody>
      </p:sp>
      <p:sp>
        <p:nvSpPr>
          <p:cNvPr id="6" name="TextBox 6"/>
          <p:cNvSpPr txBox="1"/>
          <p:nvPr/>
        </p:nvSpPr>
        <p:spPr>
          <a:xfrm>
            <a:off x="1290637" y="4388724"/>
            <a:ext cx="15968662" cy="1171575"/>
          </a:xfrm>
          <a:prstGeom prst="rect">
            <a:avLst/>
          </a:prstGeom>
        </p:spPr>
        <p:txBody>
          <a:bodyPr lIns="0" tIns="0" rIns="0" bIns="0" rtlCol="0" anchor="t">
            <a:spAutoFit/>
          </a:bodyPr>
          <a:lstStyle/>
          <a:p>
            <a:pPr algn="l">
              <a:lnSpc>
                <a:spcPts val="3840"/>
              </a:lnSpc>
            </a:pPr>
            <a:r>
              <a:rPr lang="en-US" sz="3200" dirty="0">
                <a:solidFill>
                  <a:srgbClr val="012495"/>
                </a:solidFill>
                <a:latin typeface="League Spartan"/>
                <a:ea typeface="League Spartan"/>
                <a:cs typeface="League Spartan"/>
                <a:sym typeface="League Spartan"/>
              </a:rPr>
              <a:t>Minimum Wage and Working Time Regulations</a:t>
            </a:r>
          </a:p>
          <a:p>
            <a:pPr marL="496574" lvl="1" indent="-248287" algn="l">
              <a:lnSpc>
                <a:spcPts val="2760"/>
              </a:lnSpc>
              <a:buFont typeface="Arial"/>
              <a:buChar char="•"/>
            </a:pPr>
            <a:r>
              <a:rPr lang="en-US" sz="2300" dirty="0">
                <a:solidFill>
                  <a:srgbClr val="012495"/>
                </a:solidFill>
                <a:latin typeface="Open Sans"/>
                <a:ea typeface="Open Sans"/>
                <a:cs typeface="Open Sans"/>
                <a:sym typeface="Open Sans"/>
              </a:rPr>
              <a:t>Plans to raise the minimum wage to ensure that all workers earn a living wage; adjusting working hours policies to meet the new standards</a:t>
            </a:r>
          </a:p>
        </p:txBody>
      </p:sp>
      <p:sp>
        <p:nvSpPr>
          <p:cNvPr id="7" name="TextBox 7"/>
          <p:cNvSpPr txBox="1"/>
          <p:nvPr/>
        </p:nvSpPr>
        <p:spPr>
          <a:xfrm>
            <a:off x="1275769" y="6378639"/>
            <a:ext cx="15968662" cy="1171575"/>
          </a:xfrm>
          <a:prstGeom prst="rect">
            <a:avLst/>
          </a:prstGeom>
        </p:spPr>
        <p:txBody>
          <a:bodyPr lIns="0" tIns="0" rIns="0" bIns="0" rtlCol="0" anchor="t">
            <a:spAutoFit/>
          </a:bodyPr>
          <a:lstStyle/>
          <a:p>
            <a:pPr algn="l">
              <a:lnSpc>
                <a:spcPts val="3840"/>
              </a:lnSpc>
            </a:pPr>
            <a:r>
              <a:rPr lang="en-US" sz="3200" dirty="0">
                <a:solidFill>
                  <a:srgbClr val="012495"/>
                </a:solidFill>
                <a:latin typeface="League Spartan"/>
                <a:ea typeface="League Spartan"/>
                <a:cs typeface="League Spartan"/>
                <a:sym typeface="League Spartan"/>
              </a:rPr>
              <a:t>Sick pay</a:t>
            </a:r>
          </a:p>
          <a:p>
            <a:pPr marL="496574" lvl="1" indent="-248287" algn="l">
              <a:lnSpc>
                <a:spcPts val="2760"/>
              </a:lnSpc>
              <a:buFont typeface="Arial"/>
              <a:buChar char="•"/>
            </a:pPr>
            <a:r>
              <a:rPr lang="en-US" sz="2300" dirty="0">
                <a:solidFill>
                  <a:srgbClr val="012495"/>
                </a:solidFill>
                <a:latin typeface="Open Sans"/>
                <a:ea typeface="Open Sans"/>
                <a:cs typeface="Open Sans"/>
                <a:sym typeface="Open Sans"/>
              </a:rPr>
              <a:t>Proposals include requiring statutory sick pay to be paid from day one of sickness rather than day four, sick pay becoming a day-one right and the lower earnings limit being removed.</a:t>
            </a:r>
          </a:p>
        </p:txBody>
      </p:sp>
      <p:grpSp>
        <p:nvGrpSpPr>
          <p:cNvPr id="8" name="Group 8"/>
          <p:cNvGrpSpPr/>
          <p:nvPr/>
        </p:nvGrpSpPr>
        <p:grpSpPr>
          <a:xfrm>
            <a:off x="1290638" y="1255239"/>
            <a:ext cx="15478125" cy="72843"/>
            <a:chOff x="0" y="0"/>
            <a:chExt cx="20637500" cy="97124"/>
          </a:xfrm>
        </p:grpSpPr>
        <p:sp>
          <p:nvSpPr>
            <p:cNvPr id="9" name="Freeform 9"/>
            <p:cNvSpPr/>
            <p:nvPr/>
          </p:nvSpPr>
          <p:spPr>
            <a:xfrm>
              <a:off x="6350" y="0"/>
              <a:ext cx="20624800" cy="97155"/>
            </a:xfrm>
            <a:custGeom>
              <a:avLst/>
              <a:gdLst/>
              <a:ahLst/>
              <a:cxnLst/>
              <a:rect l="l" t="t" r="r" b="b"/>
              <a:pathLst>
                <a:path w="20624800" h="97155">
                  <a:moveTo>
                    <a:pt x="0" y="84455"/>
                  </a:moveTo>
                  <a:lnTo>
                    <a:pt x="20624800" y="0"/>
                  </a:lnTo>
                  <a:lnTo>
                    <a:pt x="20624800" y="12700"/>
                  </a:lnTo>
                  <a:lnTo>
                    <a:pt x="0" y="97155"/>
                  </a:lnTo>
                  <a:close/>
                </a:path>
              </a:pathLst>
            </a:custGeom>
            <a:solidFill>
              <a:srgbClr val="4BACC6"/>
            </a:solidFill>
          </p:spPr>
          <p:txBody>
            <a:bodyPr/>
            <a:lstStyle/>
            <a:p>
              <a:endParaRPr lang="en-US"/>
            </a:p>
          </p:txBody>
        </p:sp>
      </p:grpSp>
      <p:sp>
        <p:nvSpPr>
          <p:cNvPr id="13" name="TextBox 7">
            <a:extLst>
              <a:ext uri="{FF2B5EF4-FFF2-40B4-BE49-F238E27FC236}">
                <a16:creationId xmlns:a16="http://schemas.microsoft.com/office/drawing/2014/main" id="{6F4794C8-3DBF-01AD-934F-94BB7BAA693E}"/>
              </a:ext>
            </a:extLst>
          </p:cNvPr>
          <p:cNvSpPr txBox="1"/>
          <p:nvPr/>
        </p:nvSpPr>
        <p:spPr>
          <a:xfrm>
            <a:off x="1325949" y="8234881"/>
            <a:ext cx="15968662" cy="832792"/>
          </a:xfrm>
          <a:prstGeom prst="rect">
            <a:avLst/>
          </a:prstGeom>
        </p:spPr>
        <p:txBody>
          <a:bodyPr lIns="0" tIns="0" rIns="0" bIns="0" rtlCol="0" anchor="t">
            <a:spAutoFit/>
          </a:bodyPr>
          <a:lstStyle/>
          <a:p>
            <a:pPr algn="l">
              <a:lnSpc>
                <a:spcPts val="3840"/>
              </a:lnSpc>
            </a:pPr>
            <a:r>
              <a:rPr lang="en-US" sz="3200" dirty="0">
                <a:solidFill>
                  <a:srgbClr val="012495"/>
                </a:solidFill>
                <a:latin typeface="League Spartan"/>
                <a:ea typeface="League Spartan"/>
                <a:cs typeface="League Spartan"/>
                <a:sym typeface="League Spartan"/>
              </a:rPr>
              <a:t>Right to Disconnect</a:t>
            </a:r>
          </a:p>
          <a:p>
            <a:pPr marL="496574" lvl="1" indent="-248287" algn="l">
              <a:lnSpc>
                <a:spcPts val="2760"/>
              </a:lnSpc>
              <a:buFont typeface="Arial"/>
              <a:buChar char="•"/>
            </a:pPr>
            <a:r>
              <a:rPr lang="en-US" sz="2300" dirty="0">
                <a:solidFill>
                  <a:srgbClr val="012495"/>
                </a:solidFill>
                <a:latin typeface="Open Sans"/>
                <a:ea typeface="Open Sans"/>
                <a:cs typeface="Open Sans"/>
                <a:sym typeface="Open Sans"/>
              </a:rPr>
              <a:t>Employees given statutory right to not be contacted outside of working hours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833438" y="1328736"/>
            <a:ext cx="10906125" cy="12706"/>
            <a:chOff x="0" y="0"/>
            <a:chExt cx="14541500" cy="16941"/>
          </a:xfrm>
        </p:grpSpPr>
        <p:sp>
          <p:nvSpPr>
            <p:cNvPr id="3" name="Freeform 3"/>
            <p:cNvSpPr/>
            <p:nvPr/>
          </p:nvSpPr>
          <p:spPr>
            <a:xfrm>
              <a:off x="6350" y="0"/>
              <a:ext cx="14528800" cy="16891"/>
            </a:xfrm>
            <a:custGeom>
              <a:avLst/>
              <a:gdLst/>
              <a:ahLst/>
              <a:cxnLst/>
              <a:rect l="l" t="t" r="r" b="b"/>
              <a:pathLst>
                <a:path w="14528800" h="16891">
                  <a:moveTo>
                    <a:pt x="0" y="4191"/>
                  </a:moveTo>
                  <a:lnTo>
                    <a:pt x="14528800" y="0"/>
                  </a:lnTo>
                  <a:lnTo>
                    <a:pt x="14528800" y="12700"/>
                  </a:lnTo>
                  <a:lnTo>
                    <a:pt x="0" y="16891"/>
                  </a:lnTo>
                  <a:close/>
                </a:path>
              </a:pathLst>
            </a:custGeom>
            <a:solidFill>
              <a:srgbClr val="012495"/>
            </a:solidFill>
          </p:spPr>
          <p:txBody>
            <a:bodyPr/>
            <a:lstStyle/>
            <a:p>
              <a:endParaRPr lang="en-US"/>
            </a:p>
          </p:txBody>
        </p:sp>
      </p:grpSp>
      <p:sp>
        <p:nvSpPr>
          <p:cNvPr id="4" name="TextBox 4"/>
          <p:cNvSpPr txBox="1"/>
          <p:nvPr/>
        </p:nvSpPr>
        <p:spPr>
          <a:xfrm>
            <a:off x="937260" y="2823210"/>
            <a:ext cx="7469109" cy="5849037"/>
          </a:xfrm>
          <a:prstGeom prst="rect">
            <a:avLst/>
          </a:prstGeom>
        </p:spPr>
        <p:txBody>
          <a:bodyPr lIns="0" tIns="0" rIns="0" bIns="0" rtlCol="0" anchor="t">
            <a:spAutoFit/>
          </a:bodyPr>
          <a:lstStyle/>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Increased Costs</a:t>
            </a: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Financial Penalties </a:t>
            </a: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Reputational Damage </a:t>
            </a: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Recruitment and retention Challenges</a:t>
            </a:r>
          </a:p>
          <a:p>
            <a:pPr marL="193040" lvl="1" algn="l">
              <a:lnSpc>
                <a:spcPts val="3840"/>
              </a:lnSpc>
            </a:pPr>
            <a:r>
              <a:rPr lang="en-US" sz="3200" dirty="0">
                <a:solidFill>
                  <a:srgbClr val="FFFFFF"/>
                </a:solidFill>
                <a:latin typeface="League Spartan"/>
                <a:ea typeface="League Spartan"/>
                <a:cs typeface="League Spartan"/>
                <a:sym typeface="League Spartan"/>
              </a:rPr>
              <a:t> </a:t>
            </a:r>
          </a:p>
          <a:p>
            <a:pPr marL="386080" lvl="1" indent="-193040" algn="l">
              <a:lnSpc>
                <a:spcPts val="3840"/>
              </a:lnSpc>
              <a:buFont typeface="Arial"/>
              <a:buChar char="•"/>
            </a:pPr>
            <a:r>
              <a:rPr lang="en-US" sz="3200" dirty="0">
                <a:solidFill>
                  <a:schemeClr val="bg1"/>
                </a:solidFill>
                <a:latin typeface="League Spartan" panose="020B0604020202020204" charset="0"/>
              </a:rPr>
              <a:t>new regulatory and administrative responsibilities</a:t>
            </a:r>
            <a:endParaRPr lang="en-US" sz="3200" dirty="0">
              <a:solidFill>
                <a:schemeClr val="bg1"/>
              </a:solidFill>
              <a:latin typeface="League Spartan" panose="020B0604020202020204" charset="0"/>
              <a:ea typeface="League Spartan"/>
              <a:cs typeface="League Spartan"/>
              <a:sym typeface="League Spartan"/>
            </a:endParaRP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p:txBody>
      </p:sp>
      <p:sp>
        <p:nvSpPr>
          <p:cNvPr id="5" name="TextBox 5"/>
          <p:cNvSpPr txBox="1"/>
          <p:nvPr/>
        </p:nvSpPr>
        <p:spPr>
          <a:xfrm>
            <a:off x="937260" y="406002"/>
            <a:ext cx="8122920" cy="902970"/>
          </a:xfrm>
          <a:prstGeom prst="rect">
            <a:avLst/>
          </a:prstGeom>
        </p:spPr>
        <p:txBody>
          <a:bodyPr lIns="0" tIns="0" rIns="0" bIns="0" rtlCol="0" anchor="t">
            <a:spAutoFit/>
          </a:bodyPr>
          <a:lstStyle/>
          <a:p>
            <a:pPr algn="l">
              <a:lnSpc>
                <a:spcPts val="4800"/>
              </a:lnSpc>
            </a:pPr>
            <a:r>
              <a:rPr lang="en-US" sz="4000" b="1" spc="843">
                <a:solidFill>
                  <a:srgbClr val="FFFFFF"/>
                </a:solidFill>
                <a:latin typeface="Open Sans Bold"/>
                <a:ea typeface="Open Sans Bold"/>
                <a:cs typeface="Open Sans Bold"/>
                <a:sym typeface="Open Sans Bold"/>
              </a:rPr>
              <a:t>IMPACT</a:t>
            </a:r>
          </a:p>
          <a:p>
            <a:pPr algn="l">
              <a:lnSpc>
                <a:spcPts val="4800"/>
              </a:lnSpc>
            </a:pPr>
            <a:endParaRPr lang="en-US" sz="4000" b="1" spc="843">
              <a:solidFill>
                <a:srgbClr val="FFFFFF"/>
              </a:solidFill>
              <a:latin typeface="Open Sans Bold"/>
              <a:ea typeface="Open Sans Bold"/>
              <a:cs typeface="Open Sans Bold"/>
              <a:sym typeface="Open Sans Bold"/>
            </a:endParaRPr>
          </a:p>
        </p:txBody>
      </p:sp>
      <p:grpSp>
        <p:nvGrpSpPr>
          <p:cNvPr id="6" name="Group 6"/>
          <p:cNvGrpSpPr/>
          <p:nvPr/>
        </p:nvGrpSpPr>
        <p:grpSpPr>
          <a:xfrm>
            <a:off x="7582578" y="-1125125"/>
            <a:ext cx="11949108" cy="12537250"/>
            <a:chOff x="-942968" y="0"/>
            <a:chExt cx="13677773" cy="14351000"/>
          </a:xfrm>
        </p:grpSpPr>
        <p:sp>
          <p:nvSpPr>
            <p:cNvPr id="7" name="Freeform 7"/>
            <p:cNvSpPr/>
            <p:nvPr/>
          </p:nvSpPr>
          <p:spPr>
            <a:xfrm>
              <a:off x="-942968" y="0"/>
              <a:ext cx="13677773" cy="14351000"/>
            </a:xfrm>
            <a:custGeom>
              <a:avLst/>
              <a:gdLst/>
              <a:ahLst/>
              <a:cxnLst/>
              <a:rect l="l" t="t" r="r" b="b"/>
              <a:pathLst>
                <a:path w="13677773" h="14351000">
                  <a:moveTo>
                    <a:pt x="0" y="0"/>
                  </a:moveTo>
                  <a:lnTo>
                    <a:pt x="13677773" y="0"/>
                  </a:lnTo>
                  <a:lnTo>
                    <a:pt x="13677773" y="14351000"/>
                  </a:lnTo>
                  <a:lnTo>
                    <a:pt x="0" y="14351000"/>
                  </a:lnTo>
                  <a:lnTo>
                    <a:pt x="0" y="0"/>
                  </a:lnTo>
                  <a:close/>
                </a:path>
              </a:pathLst>
            </a:custGeom>
            <a:blipFill>
              <a:blip r:embed="rId3">
                <a:alphaModFix amt="50000"/>
              </a:blip>
              <a:stretch>
                <a:fillRect l="-2460" r="-2461"/>
              </a:stretch>
            </a:blipFill>
          </p:spPr>
          <p:txBody>
            <a:bodyPr/>
            <a:lstStyle/>
            <a:p>
              <a:endParaRPr lang="en-US"/>
            </a:p>
          </p:txBody>
        </p:sp>
      </p:grpSp>
      <p:sp>
        <p:nvSpPr>
          <p:cNvPr id="8" name="TextBox 8"/>
          <p:cNvSpPr txBox="1"/>
          <p:nvPr/>
        </p:nvSpPr>
        <p:spPr>
          <a:xfrm>
            <a:off x="12051030" y="4351020"/>
            <a:ext cx="5524500" cy="3940433"/>
          </a:xfrm>
          <a:prstGeom prst="rect">
            <a:avLst/>
          </a:prstGeom>
        </p:spPr>
        <p:txBody>
          <a:bodyPr lIns="0" tIns="0" rIns="0" bIns="0" rtlCol="0" anchor="t">
            <a:spAutoFit/>
          </a:bodyPr>
          <a:lstStyle/>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Stay informed</a:t>
            </a: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Review </a:t>
            </a: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Assess</a:t>
            </a: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FFFFFF"/>
                </a:solidFill>
                <a:latin typeface="League Spartan"/>
                <a:ea typeface="League Spartan"/>
                <a:cs typeface="League Spartan"/>
                <a:sym typeface="League Spartan"/>
              </a:rPr>
              <a:t>Do - Be proactive</a:t>
            </a:r>
          </a:p>
          <a:p>
            <a:pPr marL="386080" lvl="1" indent="-193040" algn="l">
              <a:lnSpc>
                <a:spcPts val="3840"/>
              </a:lnSpc>
            </a:pPr>
            <a:endParaRPr lang="en-US" sz="3200" dirty="0">
              <a:solidFill>
                <a:srgbClr val="FFFFFF"/>
              </a:solidFill>
              <a:latin typeface="League Spartan"/>
              <a:ea typeface="League Spartan"/>
              <a:cs typeface="League Spartan"/>
              <a:sym typeface="League Spart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down)">
                                      <p:cBhvr>
                                        <p:cTn id="13" dur="500"/>
                                        <p:tgtEl>
                                          <p:spTgt spid="4">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ipe(down)">
                                      <p:cBhvr>
                                        <p:cTn id="16" dur="500"/>
                                        <p:tgtEl>
                                          <p:spTgt spid="4">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wipe(down)">
                                      <p:cBhvr>
                                        <p:cTn id="19" dur="500"/>
                                        <p:tgtEl>
                                          <p:spTgt spid="4">
                                            <p:txEl>
                                              <p:pRg st="7" end="7"/>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wipe(down)">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down)">
                                      <p:cBhvr>
                                        <p:cTn id="33" dur="500"/>
                                        <p:tgtEl>
                                          <p:spTgt spid="8">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wipe(down)">
                                      <p:cBhvr>
                                        <p:cTn id="3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408"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alphaModFix amt="0"/>
              </a:blip>
              <a:stretch>
                <a:fillRect l="-55932" r="-55932"/>
              </a:stretch>
            </a:blipFill>
          </p:spPr>
          <p:txBody>
            <a:bodyPr/>
            <a:lstStyle/>
            <a:p>
              <a:endParaRPr lang="en-US"/>
            </a:p>
          </p:txBody>
        </p:sp>
      </p:grpSp>
      <p:grpSp>
        <p:nvGrpSpPr>
          <p:cNvPr id="4" name="Group 4"/>
          <p:cNvGrpSpPr/>
          <p:nvPr/>
        </p:nvGrpSpPr>
        <p:grpSpPr>
          <a:xfrm>
            <a:off x="-170073" y="-539394"/>
            <a:ext cx="10683497" cy="11365788"/>
            <a:chOff x="1200079" y="-532896"/>
            <a:chExt cx="14244662" cy="15154384"/>
          </a:xfrm>
        </p:grpSpPr>
        <p:sp>
          <p:nvSpPr>
            <p:cNvPr id="5" name="Freeform 5"/>
            <p:cNvSpPr/>
            <p:nvPr/>
          </p:nvSpPr>
          <p:spPr>
            <a:xfrm>
              <a:off x="1200079" y="-532896"/>
              <a:ext cx="14244662" cy="15154384"/>
            </a:xfrm>
            <a:custGeom>
              <a:avLst/>
              <a:gdLst/>
              <a:ahLst/>
              <a:cxnLst/>
              <a:rect l="l" t="t" r="r" b="b"/>
              <a:pathLst>
                <a:path w="13713333" h="14351000">
                  <a:moveTo>
                    <a:pt x="0" y="0"/>
                  </a:moveTo>
                  <a:lnTo>
                    <a:pt x="13713333" y="0"/>
                  </a:lnTo>
                  <a:lnTo>
                    <a:pt x="13713333" y="14351000"/>
                  </a:lnTo>
                  <a:lnTo>
                    <a:pt x="0" y="14351000"/>
                  </a:lnTo>
                  <a:lnTo>
                    <a:pt x="0" y="0"/>
                  </a:lnTo>
                  <a:close/>
                </a:path>
              </a:pathLst>
            </a:custGeom>
            <a:blipFill>
              <a:blip r:embed="rId4">
                <a:alphaModFix amt="20000"/>
              </a:blip>
              <a:stretch>
                <a:fillRect l="-2325" r="-2324"/>
              </a:stretch>
            </a:blipFill>
          </p:spPr>
          <p:txBody>
            <a:bodyPr/>
            <a:lstStyle/>
            <a:p>
              <a:endParaRPr lang="en-US"/>
            </a:p>
          </p:txBody>
        </p:sp>
      </p:grpSp>
      <p:grpSp>
        <p:nvGrpSpPr>
          <p:cNvPr id="6" name="Group 6"/>
          <p:cNvGrpSpPr/>
          <p:nvPr/>
        </p:nvGrpSpPr>
        <p:grpSpPr>
          <a:xfrm>
            <a:off x="7310438" y="1404938"/>
            <a:ext cx="9953625" cy="37503"/>
            <a:chOff x="0" y="0"/>
            <a:chExt cx="13271500" cy="50004"/>
          </a:xfrm>
        </p:grpSpPr>
        <p:sp>
          <p:nvSpPr>
            <p:cNvPr id="7" name="Freeform 7"/>
            <p:cNvSpPr/>
            <p:nvPr/>
          </p:nvSpPr>
          <p:spPr>
            <a:xfrm>
              <a:off x="6350" y="0"/>
              <a:ext cx="13258800" cy="50038"/>
            </a:xfrm>
            <a:custGeom>
              <a:avLst/>
              <a:gdLst/>
              <a:ahLst/>
              <a:cxnLst/>
              <a:rect l="l" t="t" r="r" b="b"/>
              <a:pathLst>
                <a:path w="13258800" h="50038">
                  <a:moveTo>
                    <a:pt x="0" y="0"/>
                  </a:moveTo>
                  <a:lnTo>
                    <a:pt x="13258800" y="37338"/>
                  </a:lnTo>
                  <a:lnTo>
                    <a:pt x="13258800" y="50038"/>
                  </a:lnTo>
                  <a:lnTo>
                    <a:pt x="0" y="12700"/>
                  </a:lnTo>
                  <a:close/>
                </a:path>
              </a:pathLst>
            </a:custGeom>
            <a:solidFill>
              <a:srgbClr val="012495"/>
            </a:solidFill>
          </p:spPr>
          <p:txBody>
            <a:bodyPr/>
            <a:lstStyle/>
            <a:p>
              <a:endParaRPr lang="en-US"/>
            </a:p>
          </p:txBody>
        </p:sp>
      </p:grpSp>
      <p:sp>
        <p:nvSpPr>
          <p:cNvPr id="8" name="TextBox 8"/>
          <p:cNvSpPr txBox="1"/>
          <p:nvPr/>
        </p:nvSpPr>
        <p:spPr>
          <a:xfrm>
            <a:off x="7635240" y="836295"/>
            <a:ext cx="9532620" cy="625971"/>
          </a:xfrm>
          <a:prstGeom prst="rect">
            <a:avLst/>
          </a:prstGeom>
        </p:spPr>
        <p:txBody>
          <a:bodyPr lIns="0" tIns="0" rIns="0" bIns="0" rtlCol="0" anchor="t">
            <a:spAutoFit/>
          </a:bodyPr>
          <a:lstStyle/>
          <a:p>
            <a:pPr algn="l">
              <a:lnSpc>
                <a:spcPts val="4800"/>
              </a:lnSpc>
            </a:pPr>
            <a:r>
              <a:rPr lang="en-US" sz="4000" b="1" spc="843" dirty="0">
                <a:solidFill>
                  <a:srgbClr val="012495"/>
                </a:solidFill>
                <a:latin typeface="Open Sans Bold"/>
                <a:ea typeface="Open Sans Bold"/>
                <a:cs typeface="Open Sans Bold"/>
                <a:sym typeface="Open Sans Bold"/>
              </a:rPr>
              <a:t>WHAT DO I NEED TO DO?</a:t>
            </a:r>
          </a:p>
        </p:txBody>
      </p:sp>
      <p:sp>
        <p:nvSpPr>
          <p:cNvPr id="9" name="TextBox 9"/>
          <p:cNvSpPr txBox="1"/>
          <p:nvPr/>
        </p:nvSpPr>
        <p:spPr>
          <a:xfrm>
            <a:off x="10568066" y="3398885"/>
            <a:ext cx="6714093" cy="822365"/>
          </a:xfrm>
          <a:prstGeom prst="rect">
            <a:avLst/>
          </a:prstGeom>
        </p:spPr>
        <p:txBody>
          <a:bodyPr lIns="0" tIns="0" rIns="0" bIns="0" rtlCol="0" anchor="t">
            <a:spAutoFit/>
          </a:bodyPr>
          <a:lstStyle/>
          <a:p>
            <a:pPr algn="l">
              <a:lnSpc>
                <a:spcPts val="2160"/>
              </a:lnSpc>
            </a:pPr>
            <a:r>
              <a:rPr lang="en-US" sz="1800" dirty="0">
                <a:solidFill>
                  <a:srgbClr val="012495"/>
                </a:solidFill>
                <a:latin typeface="League Spartan"/>
                <a:ea typeface="League Spartan"/>
                <a:cs typeface="League Spartan"/>
                <a:sym typeface="League Spartan"/>
              </a:rPr>
              <a:t>to update employee handbooks, contracts of employment or probation / performance management policies</a:t>
            </a:r>
          </a:p>
        </p:txBody>
      </p:sp>
      <p:sp>
        <p:nvSpPr>
          <p:cNvPr id="10" name="TextBox 10"/>
          <p:cNvSpPr txBox="1"/>
          <p:nvPr/>
        </p:nvSpPr>
        <p:spPr>
          <a:xfrm>
            <a:off x="10568066" y="5346366"/>
            <a:ext cx="6599793" cy="545366"/>
          </a:xfrm>
          <a:prstGeom prst="rect">
            <a:avLst/>
          </a:prstGeom>
        </p:spPr>
        <p:txBody>
          <a:bodyPr lIns="0" tIns="0" rIns="0" bIns="0" rtlCol="0" anchor="t">
            <a:spAutoFit/>
          </a:bodyPr>
          <a:lstStyle/>
          <a:p>
            <a:pPr algn="l">
              <a:lnSpc>
                <a:spcPts val="2160"/>
              </a:lnSpc>
            </a:pPr>
            <a:r>
              <a:rPr lang="en-US" sz="1800" dirty="0">
                <a:solidFill>
                  <a:srgbClr val="012495"/>
                </a:solidFill>
                <a:latin typeface="League Spartan"/>
                <a:ea typeface="League Spartan"/>
                <a:cs typeface="League Spartan"/>
                <a:sym typeface="League Spartan"/>
              </a:rPr>
              <a:t>managers should be briefed in detail on these changes prior to their introduction…</a:t>
            </a:r>
          </a:p>
        </p:txBody>
      </p:sp>
      <p:sp>
        <p:nvSpPr>
          <p:cNvPr id="11" name="TextBox 11"/>
          <p:cNvSpPr txBox="1"/>
          <p:nvPr/>
        </p:nvSpPr>
        <p:spPr>
          <a:xfrm>
            <a:off x="10626089" y="6798945"/>
            <a:ext cx="6866493" cy="545366"/>
          </a:xfrm>
          <a:prstGeom prst="rect">
            <a:avLst/>
          </a:prstGeom>
        </p:spPr>
        <p:txBody>
          <a:bodyPr lIns="0" tIns="0" rIns="0" bIns="0" rtlCol="0" anchor="t">
            <a:spAutoFit/>
          </a:bodyPr>
          <a:lstStyle/>
          <a:p>
            <a:pPr algn="l">
              <a:lnSpc>
                <a:spcPts val="2160"/>
              </a:lnSpc>
            </a:pPr>
            <a:r>
              <a:rPr lang="en-US" sz="1800" dirty="0">
                <a:solidFill>
                  <a:srgbClr val="012495"/>
                </a:solidFill>
                <a:latin typeface="League Spartan"/>
                <a:ea typeface="League Spartan"/>
                <a:cs typeface="League Spartan"/>
                <a:sym typeface="League Spartan"/>
              </a:rPr>
              <a:t>undertake a review of these processes now to establish effectiveness and areas for improvement.</a:t>
            </a:r>
          </a:p>
        </p:txBody>
      </p:sp>
      <p:sp>
        <p:nvSpPr>
          <p:cNvPr id="12" name="TextBox 12"/>
          <p:cNvSpPr txBox="1"/>
          <p:nvPr/>
        </p:nvSpPr>
        <p:spPr>
          <a:xfrm>
            <a:off x="10626090" y="2273769"/>
            <a:ext cx="6798292" cy="282129"/>
          </a:xfrm>
          <a:prstGeom prst="rect">
            <a:avLst/>
          </a:prstGeom>
        </p:spPr>
        <p:txBody>
          <a:bodyPr wrap="square" lIns="0" tIns="0" rIns="0" bIns="0" rtlCol="0" anchor="t">
            <a:spAutoFit/>
          </a:bodyPr>
          <a:lstStyle/>
          <a:p>
            <a:pPr algn="l">
              <a:lnSpc>
                <a:spcPts val="2160"/>
              </a:lnSpc>
            </a:pPr>
            <a:r>
              <a:rPr lang="en-US" sz="1800" dirty="0">
                <a:solidFill>
                  <a:srgbClr val="012495"/>
                </a:solidFill>
                <a:latin typeface="League Spartan"/>
                <a:ea typeface="League Spartan"/>
                <a:cs typeface="League Spartan"/>
                <a:sym typeface="League Spartan"/>
              </a:rPr>
              <a:t>start to plan for these potential changes</a:t>
            </a:r>
          </a:p>
        </p:txBody>
      </p:sp>
      <p:sp>
        <p:nvSpPr>
          <p:cNvPr id="13" name="TextBox 13"/>
          <p:cNvSpPr txBox="1"/>
          <p:nvPr/>
        </p:nvSpPr>
        <p:spPr>
          <a:xfrm>
            <a:off x="10582563" y="8243002"/>
            <a:ext cx="6699595" cy="822365"/>
          </a:xfrm>
          <a:prstGeom prst="rect">
            <a:avLst/>
          </a:prstGeom>
        </p:spPr>
        <p:txBody>
          <a:bodyPr lIns="0" tIns="0" rIns="0" bIns="0" rtlCol="0" anchor="t">
            <a:spAutoFit/>
          </a:bodyPr>
          <a:lstStyle/>
          <a:p>
            <a:pPr algn="l">
              <a:lnSpc>
                <a:spcPts val="2160"/>
              </a:lnSpc>
            </a:pPr>
            <a:r>
              <a:rPr lang="en-US" sz="1800" dirty="0">
                <a:solidFill>
                  <a:srgbClr val="012495"/>
                </a:solidFill>
                <a:latin typeface="League Spartan"/>
                <a:ea typeface="League Spartan"/>
                <a:cs typeface="League Spartan"/>
                <a:sym typeface="League Spartan"/>
              </a:rPr>
              <a:t>consider looking at the availability and quality of your current data and take steps to prepare for producing reports</a:t>
            </a:r>
          </a:p>
        </p:txBody>
      </p:sp>
      <p:sp>
        <p:nvSpPr>
          <p:cNvPr id="14" name="TextBox 14"/>
          <p:cNvSpPr txBox="1"/>
          <p:nvPr/>
        </p:nvSpPr>
        <p:spPr>
          <a:xfrm>
            <a:off x="2095149" y="3895855"/>
            <a:ext cx="5059361" cy="3940433"/>
          </a:xfrm>
          <a:prstGeom prst="rect">
            <a:avLst/>
          </a:prstGeom>
        </p:spPr>
        <p:txBody>
          <a:bodyPr lIns="0" tIns="0" rIns="0" bIns="0" rtlCol="0" anchor="t">
            <a:spAutoFit/>
          </a:bodyPr>
          <a:lstStyle/>
          <a:p>
            <a:pPr marL="386080" lvl="1" indent="-193040" algn="l">
              <a:lnSpc>
                <a:spcPts val="3840"/>
              </a:lnSpc>
              <a:buFont typeface="Arial"/>
              <a:buChar char="•"/>
            </a:pPr>
            <a:r>
              <a:rPr lang="en-US" sz="3200" dirty="0">
                <a:solidFill>
                  <a:srgbClr val="012495"/>
                </a:solidFill>
                <a:latin typeface="League Spartan"/>
                <a:ea typeface="League Spartan"/>
                <a:cs typeface="League Spartan"/>
                <a:sym typeface="League Spartan"/>
              </a:rPr>
              <a:t>Stay informed</a:t>
            </a:r>
          </a:p>
          <a:p>
            <a:pPr marL="386080" lvl="1" indent="-193040" algn="l">
              <a:lnSpc>
                <a:spcPts val="3840"/>
              </a:lnSpc>
            </a:pPr>
            <a:endParaRPr lang="en-US" sz="3200" dirty="0">
              <a:solidFill>
                <a:srgbClr val="012495"/>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012495"/>
                </a:solidFill>
                <a:latin typeface="League Spartan"/>
                <a:ea typeface="League Spartan"/>
                <a:cs typeface="League Spartan"/>
                <a:sym typeface="League Spartan"/>
              </a:rPr>
              <a:t>Review </a:t>
            </a:r>
          </a:p>
          <a:p>
            <a:pPr marL="386080" lvl="1" indent="-193040" algn="l">
              <a:lnSpc>
                <a:spcPts val="3840"/>
              </a:lnSpc>
            </a:pPr>
            <a:endParaRPr lang="en-US" sz="3200" dirty="0">
              <a:solidFill>
                <a:srgbClr val="012495"/>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012495"/>
                </a:solidFill>
                <a:latin typeface="League Spartan"/>
                <a:ea typeface="League Spartan"/>
                <a:cs typeface="League Spartan"/>
                <a:sym typeface="League Spartan"/>
              </a:rPr>
              <a:t>Assess</a:t>
            </a:r>
          </a:p>
          <a:p>
            <a:pPr marL="386080" lvl="1" indent="-193040" algn="l">
              <a:lnSpc>
                <a:spcPts val="3840"/>
              </a:lnSpc>
            </a:pPr>
            <a:endParaRPr lang="en-US" sz="3200" dirty="0">
              <a:solidFill>
                <a:srgbClr val="012495"/>
              </a:solidFill>
              <a:latin typeface="League Spartan"/>
              <a:ea typeface="League Spartan"/>
              <a:cs typeface="League Spartan"/>
              <a:sym typeface="League Spartan"/>
            </a:endParaRPr>
          </a:p>
          <a:p>
            <a:pPr marL="386080" lvl="1" indent="-193040" algn="l">
              <a:lnSpc>
                <a:spcPts val="3840"/>
              </a:lnSpc>
              <a:buFont typeface="Arial"/>
              <a:buChar char="•"/>
            </a:pPr>
            <a:r>
              <a:rPr lang="en-US" sz="3200" dirty="0">
                <a:solidFill>
                  <a:srgbClr val="012495"/>
                </a:solidFill>
                <a:latin typeface="League Spartan"/>
                <a:ea typeface="League Spartan"/>
                <a:cs typeface="League Spartan"/>
                <a:sym typeface="League Spartan"/>
              </a:rPr>
              <a:t>Do - Be proactive</a:t>
            </a:r>
          </a:p>
          <a:p>
            <a:pPr marL="386080" lvl="1" indent="-193040" algn="l">
              <a:lnSpc>
                <a:spcPts val="3840"/>
              </a:lnSpc>
            </a:pPr>
            <a:endParaRPr lang="en-US" sz="3200" dirty="0">
              <a:solidFill>
                <a:srgbClr val="012495"/>
              </a:solidFill>
              <a:latin typeface="League Spartan"/>
              <a:ea typeface="League Spartan"/>
              <a:cs typeface="League Spartan"/>
              <a:sym typeface="League Spartan"/>
            </a:endParaRPr>
          </a:p>
        </p:txBody>
      </p:sp>
      <p:sp>
        <p:nvSpPr>
          <p:cNvPr id="15" name="Freeform 15" descr="Storytelling outline"/>
          <p:cNvSpPr/>
          <p:nvPr/>
        </p:nvSpPr>
        <p:spPr>
          <a:xfrm>
            <a:off x="8636649" y="3145950"/>
            <a:ext cx="899886" cy="1499810"/>
          </a:xfrm>
          <a:custGeom>
            <a:avLst/>
            <a:gdLst/>
            <a:ahLst/>
            <a:cxnLst/>
            <a:rect l="l" t="t" r="r" b="b"/>
            <a:pathLst>
              <a:path w="899886" h="1499810">
                <a:moveTo>
                  <a:pt x="0" y="0"/>
                </a:moveTo>
                <a:lnTo>
                  <a:pt x="899886" y="0"/>
                </a:lnTo>
                <a:lnTo>
                  <a:pt x="899886" y="1499810"/>
                </a:lnTo>
                <a:lnTo>
                  <a:pt x="0" y="1499810"/>
                </a:lnTo>
                <a:lnTo>
                  <a:pt x="0" y="0"/>
                </a:lnTo>
                <a:close/>
              </a:path>
            </a:pathLst>
          </a:custGeom>
          <a:blipFill>
            <a:blip r:embed="rId5">
              <a:extLst>
                <a:ext uri="{96DAC541-7B7A-43D3-8B79-37D633B846F1}">
                  <asvg:svgBlip xmlns:asvg="http://schemas.microsoft.com/office/drawing/2016/SVG/main" r:embed="rId6"/>
                </a:ext>
              </a:extLst>
            </a:blip>
            <a:stretch>
              <a:fillRect l="-33333" r="-33333"/>
            </a:stretch>
          </a:blipFill>
        </p:spPr>
        <p:txBody>
          <a:bodyPr/>
          <a:lstStyle/>
          <a:p>
            <a:endParaRPr lang="en-US"/>
          </a:p>
        </p:txBody>
      </p:sp>
      <p:sp>
        <p:nvSpPr>
          <p:cNvPr id="16" name="Freeform 16" descr="Blueprint with solid fill"/>
          <p:cNvSpPr/>
          <p:nvPr/>
        </p:nvSpPr>
        <p:spPr>
          <a:xfrm>
            <a:off x="8636649" y="1921891"/>
            <a:ext cx="914400" cy="914400"/>
          </a:xfrm>
          <a:custGeom>
            <a:avLst/>
            <a:gdLst/>
            <a:ahLst/>
            <a:cxnLst/>
            <a:rect l="l" t="t" r="r" b="b"/>
            <a:pathLst>
              <a:path w="914400" h="914400">
                <a:moveTo>
                  <a:pt x="0" y="0"/>
                </a:moveTo>
                <a:lnTo>
                  <a:pt x="914400" y="0"/>
                </a:lnTo>
                <a:lnTo>
                  <a:pt x="914400" y="914400"/>
                </a:lnTo>
                <a:lnTo>
                  <a:pt x="0" y="914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descr="Classroom with solid fill"/>
          <p:cNvSpPr/>
          <p:nvPr/>
        </p:nvSpPr>
        <p:spPr>
          <a:xfrm>
            <a:off x="8545395" y="5291121"/>
            <a:ext cx="914400" cy="914400"/>
          </a:xfrm>
          <a:custGeom>
            <a:avLst/>
            <a:gdLst/>
            <a:ahLst/>
            <a:cxnLst/>
            <a:rect l="l" t="t" r="r" b="b"/>
            <a:pathLst>
              <a:path w="914400" h="914400">
                <a:moveTo>
                  <a:pt x="0" y="0"/>
                </a:moveTo>
                <a:lnTo>
                  <a:pt x="914400" y="0"/>
                </a:lnTo>
                <a:lnTo>
                  <a:pt x="914400" y="914400"/>
                </a:lnTo>
                <a:lnTo>
                  <a:pt x="0" y="914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descr="Customer review with solid fill"/>
          <p:cNvSpPr/>
          <p:nvPr/>
        </p:nvSpPr>
        <p:spPr>
          <a:xfrm>
            <a:off x="8588937" y="6837898"/>
            <a:ext cx="914400" cy="914400"/>
          </a:xfrm>
          <a:custGeom>
            <a:avLst/>
            <a:gdLst/>
            <a:ahLst/>
            <a:cxnLst/>
            <a:rect l="l" t="t" r="r" b="b"/>
            <a:pathLst>
              <a:path w="914400" h="914400">
                <a:moveTo>
                  <a:pt x="0" y="0"/>
                </a:moveTo>
                <a:lnTo>
                  <a:pt x="914400" y="0"/>
                </a:lnTo>
                <a:lnTo>
                  <a:pt x="914400" y="914400"/>
                </a:lnTo>
                <a:lnTo>
                  <a:pt x="0" y="914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descr="Statistics with solid fill"/>
          <p:cNvSpPr/>
          <p:nvPr/>
        </p:nvSpPr>
        <p:spPr>
          <a:xfrm>
            <a:off x="8581946" y="8323236"/>
            <a:ext cx="914400" cy="914400"/>
          </a:xfrm>
          <a:custGeom>
            <a:avLst/>
            <a:gdLst/>
            <a:ahLst/>
            <a:cxnLst/>
            <a:rect l="l" t="t" r="r" b="b"/>
            <a:pathLst>
              <a:path w="914400" h="914400">
                <a:moveTo>
                  <a:pt x="0" y="0"/>
                </a:moveTo>
                <a:lnTo>
                  <a:pt x="914400" y="0"/>
                </a:lnTo>
                <a:lnTo>
                  <a:pt x="914400" y="914400"/>
                </a:lnTo>
                <a:lnTo>
                  <a:pt x="0" y="9144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otalTime>137</TotalTime>
  <Words>1723</Words>
  <Application>Microsoft Office PowerPoint</Application>
  <PresentationFormat>Custom</PresentationFormat>
  <Paragraphs>190</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Open Sans Bold</vt:lpstr>
      <vt:lpstr>Arial</vt:lpstr>
      <vt:lpstr>Open Sans Bold Italics</vt:lpstr>
      <vt:lpstr>League Spartan</vt:lpstr>
      <vt:lpstr>Times New Roman</vt:lpstr>
      <vt:lpstr>Aptos</vt:lpstr>
      <vt:lpstr>Open Sans</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Synchrony HR presentation.pptx</dc:title>
  <cp:lastModifiedBy>Riezzo, Heidi</cp:lastModifiedBy>
  <cp:revision>5</cp:revision>
  <dcterms:created xsi:type="dcterms:W3CDTF">2006-08-16T00:00:00Z</dcterms:created>
  <dcterms:modified xsi:type="dcterms:W3CDTF">2024-09-04T08:53:50Z</dcterms:modified>
  <dc:identifier>DAGPoEOwcCg</dc:identifier>
</cp:coreProperties>
</file>